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1" r:id="rId1"/>
  </p:sldMasterIdLst>
  <p:notesMasterIdLst>
    <p:notesMasterId r:id="rId17"/>
  </p:notesMasterIdLst>
  <p:handoutMasterIdLst>
    <p:handoutMasterId r:id="rId18"/>
  </p:handoutMasterIdLst>
  <p:sldIdLst>
    <p:sldId id="277" r:id="rId2"/>
    <p:sldId id="278" r:id="rId3"/>
    <p:sldId id="289" r:id="rId4"/>
    <p:sldId id="279" r:id="rId5"/>
    <p:sldId id="287" r:id="rId6"/>
    <p:sldId id="280" r:id="rId7"/>
    <p:sldId id="281" r:id="rId8"/>
    <p:sldId id="285" r:id="rId9"/>
    <p:sldId id="288" r:id="rId10"/>
    <p:sldId id="282" r:id="rId11"/>
    <p:sldId id="283" r:id="rId12"/>
    <p:sldId id="290" r:id="rId13"/>
    <p:sldId id="292" r:id="rId14"/>
    <p:sldId id="291" r:id="rId15"/>
    <p:sldId id="286" r:id="rId16"/>
  </p:sldIdLst>
  <p:sldSz cx="9144000" cy="6858000" type="screen4x3"/>
  <p:notesSz cx="6797675" cy="9928225"/>
  <p:defaultTex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E29100"/>
    <a:srgbClr val="81989C"/>
    <a:srgbClr val="208998"/>
    <a:srgbClr val="866D5F"/>
    <a:srgbClr val="9D1747"/>
    <a:srgbClr val="004D6F"/>
    <a:srgbClr val="E50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5" autoAdjust="0"/>
    <p:restoredTop sz="71125" autoAdjust="0"/>
  </p:normalViewPr>
  <p:slideViewPr>
    <p:cSldViewPr>
      <p:cViewPr>
        <p:scale>
          <a:sx n="112" d="100"/>
          <a:sy n="112" d="100"/>
        </p:scale>
        <p:origin x="200"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5" d="100"/>
          <a:sy n="85" d="100"/>
        </p:scale>
        <p:origin x="-22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fr-FR"/>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CE4B828-3D59-4E52-81B2-8197065EF070}" type="datetimeFigureOut">
              <a:rPr lang="fr-FR"/>
              <a:pPr>
                <a:defRPr/>
              </a:pPr>
              <a:t>26/05/2021</a:t>
            </a:fld>
            <a:endParaRPr lang="fr-FR"/>
          </a:p>
        </p:txBody>
      </p:sp>
      <p:sp>
        <p:nvSpPr>
          <p:cNvPr id="4" name="Espace réservé du pied de page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fr-FR"/>
          </a:p>
        </p:txBody>
      </p:sp>
      <p:sp>
        <p:nvSpPr>
          <p:cNvPr id="5" name="Espace réservé du numéro de diapositive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37BFB17-C0D0-4B97-9955-2D50AC636C22}" type="slidenum">
              <a:rPr lang="fr-FR"/>
              <a:pPr>
                <a:defRPr/>
              </a:pPr>
              <a:t>‹#›</a:t>
            </a:fld>
            <a:endParaRPr 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fr-FR"/>
          </a:p>
        </p:txBody>
      </p:sp>
      <p:sp>
        <p:nvSpPr>
          <p:cNvPr id="3" name="Espace réservé de la date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8ED8AB46-DDA1-4C6B-B06A-D958E468EFC2}" type="datetimeFigureOut">
              <a:rPr lang="fr-FR"/>
              <a:pPr>
                <a:defRPr/>
              </a:pPr>
              <a:t>26/05/2021</a:t>
            </a:fld>
            <a:endParaRPr lang="fr-FR"/>
          </a:p>
        </p:txBody>
      </p:sp>
      <p:sp>
        <p:nvSpPr>
          <p:cNvPr id="4" name="Espace réservé de l'image des diapositives 3"/>
          <p:cNvSpPr>
            <a:spLocks noGrp="1" noRot="1" noChangeAspect="1"/>
          </p:cNvSpPr>
          <p:nvPr>
            <p:ph type="sldImg" idx="2"/>
          </p:nvPr>
        </p:nvSpPr>
        <p:spPr>
          <a:xfrm>
            <a:off x="915988" y="744538"/>
            <a:ext cx="4965700" cy="3722687"/>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79450" y="4716463"/>
            <a:ext cx="5438775" cy="4467225"/>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fr-FR"/>
          </a:p>
        </p:txBody>
      </p:sp>
      <p:sp>
        <p:nvSpPr>
          <p:cNvPr id="7" name="Espace réservé du numéro de diapositive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93B164E-CF6F-4154-9DF5-2648B7B1536A}"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u="none" strike="noStrike" kern="1200" noProof="0" dirty="0">
                <a:solidFill>
                  <a:schemeClr val="tx1"/>
                </a:solidFill>
                <a:effectLst/>
                <a:latin typeface="+mn-lt"/>
                <a:ea typeface="+mn-ea"/>
                <a:cs typeface="+mn-cs"/>
              </a:rPr>
              <a:t>Bonjour à tous,</a:t>
            </a:r>
            <a:br>
              <a:rPr lang="fr-FR" noProof="0" dirty="0"/>
            </a:br>
            <a:br>
              <a:rPr lang="fr-FR" noProof="0" dirty="0"/>
            </a:br>
            <a:r>
              <a:rPr lang="fr-FR" sz="1200" b="0" i="0" u="none" strike="noStrike" kern="1200" noProof="0" dirty="0">
                <a:solidFill>
                  <a:schemeClr val="tx1"/>
                </a:solidFill>
                <a:effectLst/>
                <a:latin typeface="+mn-lt"/>
                <a:ea typeface="+mn-ea"/>
                <a:cs typeface="+mn-cs"/>
              </a:rPr>
              <a:t>Aujourd'hui on va vous présenter notre projet de modélisation: </a:t>
            </a:r>
            <a:r>
              <a:rPr lang="fr-FR" sz="1200" b="0" i="0" u="none" strike="noStrike" kern="1200" noProof="0" dirty="0" err="1">
                <a:solidFill>
                  <a:schemeClr val="tx1"/>
                </a:solidFill>
                <a:effectLst/>
                <a:latin typeface="+mn-lt"/>
                <a:ea typeface="+mn-ea"/>
                <a:cs typeface="+mn-cs"/>
              </a:rPr>
              <a:t>Deep</a:t>
            </a:r>
            <a:r>
              <a:rPr lang="fr-FR" sz="1200" b="0" i="0" u="none" strike="noStrike" kern="1200" noProof="0" dirty="0">
                <a:solidFill>
                  <a:schemeClr val="tx1"/>
                </a:solidFill>
                <a:effectLst/>
                <a:latin typeface="+mn-lt"/>
                <a:ea typeface="+mn-ea"/>
                <a:cs typeface="+mn-cs"/>
              </a:rPr>
              <a:t> Image Prior.</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0</a:t>
            </a:fld>
            <a:endParaRPr lang="fr-FR"/>
          </a:p>
        </p:txBody>
      </p:sp>
    </p:spTree>
    <p:extLst>
      <p:ext uri="{BB962C8B-B14F-4D97-AF65-F5344CB8AC3E}">
        <p14:creationId xmlns:p14="http://schemas.microsoft.com/office/powerpoint/2010/main" val="1500757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9</a:t>
            </a:fld>
            <a:endParaRPr lang="fr-FR"/>
          </a:p>
        </p:txBody>
      </p:sp>
    </p:spTree>
    <p:extLst>
      <p:ext uri="{BB962C8B-B14F-4D97-AF65-F5344CB8AC3E}">
        <p14:creationId xmlns:p14="http://schemas.microsoft.com/office/powerpoint/2010/main" val="150811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kern="1200" noProof="0" dirty="0">
                <a:solidFill>
                  <a:schemeClr val="tx1"/>
                </a:solidFill>
                <a:effectLst/>
                <a:latin typeface="+mn-lt"/>
                <a:ea typeface="+mn-ea"/>
                <a:cs typeface="+mn-cs"/>
              </a:rPr>
              <a:t>La technique </a:t>
            </a:r>
            <a:r>
              <a:rPr lang="fr-FR" sz="1200" b="0" i="0" kern="1200" noProof="0" dirty="0" err="1">
                <a:solidFill>
                  <a:schemeClr val="tx1"/>
                </a:solidFill>
                <a:effectLst/>
                <a:latin typeface="+mn-lt"/>
                <a:ea typeface="+mn-ea"/>
                <a:cs typeface="+mn-cs"/>
              </a:rPr>
              <a:t>Deep</a:t>
            </a:r>
            <a:r>
              <a:rPr lang="fr-FR" sz="1200" b="0" i="0" kern="1200" noProof="0" dirty="0">
                <a:solidFill>
                  <a:schemeClr val="tx1"/>
                </a:solidFill>
                <a:effectLst/>
                <a:latin typeface="+mn-lt"/>
                <a:ea typeface="+mn-ea"/>
                <a:cs typeface="+mn-cs"/>
              </a:rPr>
              <a:t> Image Prior a fait une percée dans la dans le contexte de problèmes inverses mal posés. Le réseau est connu pour le reconstruction d’image sans étape d’apprentissage. Donc, pourquoi on choisit DIP. Normalement, le </a:t>
            </a:r>
            <a:r>
              <a:rPr lang="fr-FR" sz="1200" b="0" i="0" kern="1200" noProof="0" dirty="0" err="1">
                <a:solidFill>
                  <a:schemeClr val="tx1"/>
                </a:solidFill>
                <a:effectLst/>
                <a:latin typeface="+mn-lt"/>
                <a:ea typeface="+mn-ea"/>
                <a:cs typeface="+mn-cs"/>
              </a:rPr>
              <a:t>Deep</a:t>
            </a:r>
            <a:r>
              <a:rPr lang="fr-FR" sz="1200" b="0" i="0" kern="1200" noProof="0" dirty="0">
                <a:solidFill>
                  <a:schemeClr val="tx1"/>
                </a:solidFill>
                <a:effectLst/>
                <a:latin typeface="+mn-lt"/>
                <a:ea typeface="+mn-ea"/>
                <a:cs typeface="+mn-cs"/>
              </a:rPr>
              <a:t> </a:t>
            </a:r>
            <a:r>
              <a:rPr lang="fr-FR" sz="1200" b="0" i="0" kern="1200" noProof="0" dirty="0" err="1">
                <a:solidFill>
                  <a:schemeClr val="tx1"/>
                </a:solidFill>
                <a:effectLst/>
                <a:latin typeface="+mn-lt"/>
                <a:ea typeface="+mn-ea"/>
                <a:cs typeface="+mn-cs"/>
              </a:rPr>
              <a:t>learning</a:t>
            </a:r>
            <a:r>
              <a:rPr lang="fr-FR" sz="1200" b="0" i="0" kern="1200" noProof="0" dirty="0">
                <a:solidFill>
                  <a:schemeClr val="tx1"/>
                </a:solidFill>
                <a:effectLst/>
                <a:latin typeface="+mn-lt"/>
                <a:ea typeface="+mn-ea"/>
                <a:cs typeface="+mn-cs"/>
              </a:rPr>
              <a:t> aborde un problème par deux étapes. Premièrement, c’est l’étape d’apprentissage. Dans cette étape, le paramètre de réseau est optimisé par minimiser un approprié fonction de perte à partir de un grande ensemble de données. Puis, les nouvelles données est traité dans le réseau pour résoudre le problème. Néanmoins, la technique </a:t>
            </a:r>
            <a:r>
              <a:rPr lang="fr-FR" sz="1200" b="0" i="0" kern="1200" noProof="0" dirty="0" err="1">
                <a:solidFill>
                  <a:schemeClr val="tx1"/>
                </a:solidFill>
                <a:effectLst/>
                <a:latin typeface="+mn-lt"/>
                <a:ea typeface="+mn-ea"/>
                <a:cs typeface="+mn-cs"/>
              </a:rPr>
              <a:t>Deep</a:t>
            </a:r>
            <a:r>
              <a:rPr lang="fr-FR" sz="1200" b="0" i="0" kern="1200" noProof="0" dirty="0">
                <a:solidFill>
                  <a:schemeClr val="tx1"/>
                </a:solidFill>
                <a:effectLst/>
                <a:latin typeface="+mn-lt"/>
                <a:ea typeface="+mn-ea"/>
                <a:cs typeface="+mn-cs"/>
              </a:rPr>
              <a:t> Image Prior est basé seulement sur une seul point de données 𝑦𝛾 . C’est-à-dire la technique est d’entrainer un réseau avec son paramètre par minimiser la fonction de perte. Cette technique n’a pas besoin quantité massive de données (un seul point de donnée) ni un modèle </a:t>
            </a:r>
            <a:r>
              <a:rPr lang="fr-FR" sz="1200" b="0" i="0" kern="1200" noProof="0" dirty="0" err="1">
                <a:solidFill>
                  <a:schemeClr val="tx1"/>
                </a:solidFill>
                <a:effectLst/>
                <a:latin typeface="+mn-lt"/>
                <a:ea typeface="+mn-ea"/>
                <a:cs typeface="+mn-cs"/>
              </a:rPr>
              <a:t>pre</a:t>
            </a:r>
            <a:r>
              <a:rPr lang="fr-FR" sz="1200" b="0" i="0" kern="1200" noProof="0" dirty="0">
                <a:solidFill>
                  <a:schemeClr val="tx1"/>
                </a:solidFill>
                <a:effectLst/>
                <a:latin typeface="+mn-lt"/>
                <a:ea typeface="+mn-ea"/>
                <a:cs typeface="+mn-cs"/>
              </a:rPr>
              <a:t>-entrainé (sans étape d’apprentissage). Pour la technique </a:t>
            </a:r>
            <a:r>
              <a:rPr lang="fr-FR" sz="1200" b="0" i="0" kern="1200" noProof="0" dirty="0" err="1">
                <a:solidFill>
                  <a:schemeClr val="tx1"/>
                </a:solidFill>
                <a:effectLst/>
                <a:latin typeface="+mn-lt"/>
                <a:ea typeface="+mn-ea"/>
                <a:cs typeface="+mn-cs"/>
              </a:rPr>
              <a:t>Deep</a:t>
            </a:r>
            <a:r>
              <a:rPr lang="fr-FR" sz="1200" b="0" i="0" kern="1200" noProof="0" dirty="0">
                <a:solidFill>
                  <a:schemeClr val="tx1"/>
                </a:solidFill>
                <a:effectLst/>
                <a:latin typeface="+mn-lt"/>
                <a:ea typeface="+mn-ea"/>
                <a:cs typeface="+mn-cs"/>
              </a:rPr>
              <a:t> Image Prior, il n’y a pas d’étape d’apprentissage. Donc, 𝜉 n’est pas fixé. La solution pour le problème inverse sera 𝑥 = 𝜑𝜉 (𝑧) avec z fixé. La technique vise à </a:t>
            </a:r>
            <a:r>
              <a:rPr lang="fr-FR" sz="1200" b="0" i="0" kern="1200" noProof="0" dirty="0" err="1">
                <a:solidFill>
                  <a:schemeClr val="tx1"/>
                </a:solidFill>
                <a:effectLst/>
                <a:latin typeface="+mn-lt"/>
                <a:ea typeface="+mn-ea"/>
                <a:cs typeface="+mn-cs"/>
              </a:rPr>
              <a:t>paramétriser</a:t>
            </a:r>
            <a:r>
              <a:rPr lang="fr-FR" sz="1200" b="0" i="0" kern="1200" noProof="0" dirty="0">
                <a:solidFill>
                  <a:schemeClr val="tx1"/>
                </a:solidFill>
                <a:effectLst/>
                <a:latin typeface="+mn-lt"/>
                <a:ea typeface="+mn-ea"/>
                <a:cs typeface="+mn-cs"/>
              </a:rPr>
              <a:t> la solution avec 𝜉.</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11</a:t>
            </a:fld>
            <a:endParaRPr lang="fr-FR"/>
          </a:p>
        </p:txBody>
      </p:sp>
    </p:spTree>
    <p:extLst>
      <p:ext uri="{BB962C8B-B14F-4D97-AF65-F5344CB8AC3E}">
        <p14:creationId xmlns:p14="http://schemas.microsoft.com/office/powerpoint/2010/main" val="4237358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kern="1200" noProof="0" dirty="0">
                <a:solidFill>
                  <a:schemeClr val="tx1"/>
                </a:solidFill>
                <a:effectLst/>
                <a:latin typeface="+mn-lt"/>
                <a:ea typeface="+mn-ea"/>
                <a:cs typeface="+mn-cs"/>
              </a:rPr>
              <a:t>Le but du </a:t>
            </a:r>
            <a:r>
              <a:rPr lang="fr-FR" sz="1200" b="0" i="0" kern="1200" noProof="0" dirty="0" err="1">
                <a:solidFill>
                  <a:schemeClr val="tx1"/>
                </a:solidFill>
                <a:effectLst/>
                <a:latin typeface="+mn-lt"/>
                <a:ea typeface="+mn-ea"/>
                <a:cs typeface="+mn-cs"/>
              </a:rPr>
              <a:t>débruitage</a:t>
            </a:r>
            <a:r>
              <a:rPr lang="fr-FR" sz="1200" b="0" i="0" kern="1200" noProof="0" dirty="0">
                <a:solidFill>
                  <a:schemeClr val="tx1"/>
                </a:solidFill>
                <a:effectLst/>
                <a:latin typeface="+mn-lt"/>
                <a:ea typeface="+mn-ea"/>
                <a:cs typeface="+mn-cs"/>
              </a:rPr>
              <a:t> est de reconstruire une image 𝑥 d’une image bruité 𝑥0. Le modèle dégradé est parfois connu sur la forme : 𝑥0 = 𝑥 + 𝜖. En prenant E...</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12</a:t>
            </a:fld>
            <a:endParaRPr lang="fr-FR"/>
          </a:p>
        </p:txBody>
      </p:sp>
    </p:spTree>
    <p:extLst>
      <p:ext uri="{BB962C8B-B14F-4D97-AF65-F5344CB8AC3E}">
        <p14:creationId xmlns:p14="http://schemas.microsoft.com/office/powerpoint/2010/main" val="379888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kern="1200" noProof="0" dirty="0">
                <a:solidFill>
                  <a:schemeClr val="tx1"/>
                </a:solidFill>
                <a:effectLst/>
                <a:latin typeface="+mn-lt"/>
                <a:ea typeface="+mn-ea"/>
                <a:cs typeface="+mn-cs"/>
              </a:rPr>
              <a:t>Dans ce projet, nous avons eu le chance de faire la connaissance avec le réseau neuronal </a:t>
            </a:r>
            <a:r>
              <a:rPr lang="fr-FR" sz="1200" b="0" i="0" kern="1200" noProof="0" dirty="0" err="1">
                <a:solidFill>
                  <a:schemeClr val="tx1"/>
                </a:solidFill>
                <a:effectLst/>
                <a:latin typeface="+mn-lt"/>
                <a:ea typeface="+mn-ea"/>
                <a:cs typeface="+mn-cs"/>
              </a:rPr>
              <a:t>convolutif</a:t>
            </a:r>
            <a:r>
              <a:rPr lang="fr-FR" sz="1200" b="0" i="0" kern="1200" noProof="0" dirty="0">
                <a:solidFill>
                  <a:schemeClr val="tx1"/>
                </a:solidFill>
                <a:effectLst/>
                <a:latin typeface="+mn-lt"/>
                <a:ea typeface="+mn-ea"/>
                <a:cs typeface="+mn-cs"/>
              </a:rPr>
              <a:t>, sa fonctionnement et sa application. Nous avons aussi étudié d’un nouvelle technique de traitement d’image. Cette technique n’a pas besoin quantité massive de données (un seul point de donnée) ni un modèle </a:t>
            </a:r>
            <a:r>
              <a:rPr lang="fr-FR" sz="1200" b="0" i="0" kern="1200" noProof="0" dirty="0" err="1">
                <a:solidFill>
                  <a:schemeClr val="tx1"/>
                </a:solidFill>
                <a:effectLst/>
                <a:latin typeface="+mn-lt"/>
                <a:ea typeface="+mn-ea"/>
                <a:cs typeface="+mn-cs"/>
              </a:rPr>
              <a:t>pre</a:t>
            </a:r>
            <a:r>
              <a:rPr lang="fr-FR" sz="1200" b="0" i="0" kern="1200" noProof="0" dirty="0">
                <a:solidFill>
                  <a:schemeClr val="tx1"/>
                </a:solidFill>
                <a:effectLst/>
                <a:latin typeface="+mn-lt"/>
                <a:ea typeface="+mn-ea"/>
                <a:cs typeface="+mn-cs"/>
              </a:rPr>
              <a:t>-entrainé (sans étape d’apprentissage). Nous avons testé différents modèles et données pour avoir un meilleur vue de fonctionnement de nos architecture et de la technique DIP. Ce que nous avons obtenu nous montre des résultats prometteurs. Grâce à de nombreuses études inspirées par cette technique, nous espérons que le traitement de l’image à l’avenir sera plus rapide et plus efficace.</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13</a:t>
            </a:fld>
            <a:endParaRPr lang="fr-FR"/>
          </a:p>
        </p:txBody>
      </p:sp>
    </p:spTree>
    <p:extLst>
      <p:ext uri="{BB962C8B-B14F-4D97-AF65-F5344CB8AC3E}">
        <p14:creationId xmlns:p14="http://schemas.microsoft.com/office/powerpoint/2010/main" val="2355368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u="none" strike="noStrike" kern="1200" noProof="0" dirty="0">
                <a:solidFill>
                  <a:schemeClr val="tx1"/>
                </a:solidFill>
                <a:effectLst/>
                <a:latin typeface="+mn-lt"/>
                <a:ea typeface="+mn-ea"/>
                <a:cs typeface="+mn-cs"/>
              </a:rPr>
              <a:t>Avant de commencer, on va voir notre table des matières. On a une petite introduction. Ensuite, je parlerai des aspects techniques de ce projet. Kiet vous montrera le côté mathématique du </a:t>
            </a:r>
            <a:r>
              <a:rPr lang="fr-FR" sz="1200" b="0" i="0" u="none" strike="noStrike" kern="1200" noProof="0" dirty="0" err="1">
                <a:solidFill>
                  <a:schemeClr val="tx1"/>
                </a:solidFill>
                <a:effectLst/>
                <a:latin typeface="+mn-lt"/>
                <a:ea typeface="+mn-ea"/>
                <a:cs typeface="+mn-cs"/>
              </a:rPr>
              <a:t>Deep</a:t>
            </a:r>
            <a:r>
              <a:rPr lang="fr-FR" sz="1200" b="0" i="0" u="none" strike="noStrike" kern="1200" noProof="0" dirty="0">
                <a:solidFill>
                  <a:schemeClr val="tx1"/>
                </a:solidFill>
                <a:effectLst/>
                <a:latin typeface="+mn-lt"/>
                <a:ea typeface="+mn-ea"/>
                <a:cs typeface="+mn-cs"/>
              </a:rPr>
              <a:t> Learning, ainsi que </a:t>
            </a:r>
            <a:r>
              <a:rPr lang="fr-FR" sz="1200" b="0" i="0" u="none" strike="noStrike" kern="1200" noProof="0" dirty="0" err="1">
                <a:solidFill>
                  <a:schemeClr val="tx1"/>
                </a:solidFill>
                <a:effectLst/>
                <a:latin typeface="+mn-lt"/>
                <a:ea typeface="+mn-ea"/>
                <a:cs typeface="+mn-cs"/>
              </a:rPr>
              <a:t>Deep</a:t>
            </a:r>
            <a:r>
              <a:rPr lang="fr-FR" sz="1200" b="0" i="0" u="none" strike="noStrike" kern="1200" noProof="0" dirty="0">
                <a:solidFill>
                  <a:schemeClr val="tx1"/>
                </a:solidFill>
                <a:effectLst/>
                <a:latin typeface="+mn-lt"/>
                <a:ea typeface="+mn-ea"/>
                <a:cs typeface="+mn-cs"/>
              </a:rPr>
              <a:t> Image Prior.</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1</a:t>
            </a:fld>
            <a:endParaRPr lang="fr-FR"/>
          </a:p>
        </p:txBody>
      </p:sp>
    </p:spTree>
    <p:extLst>
      <p:ext uri="{BB962C8B-B14F-4D97-AF65-F5344CB8AC3E}">
        <p14:creationId xmlns:p14="http://schemas.microsoft.com/office/powerpoint/2010/main" val="2153896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b="0" i="0" u="none" strike="noStrike" kern="1200" noProof="0" dirty="0">
                <a:solidFill>
                  <a:schemeClr val="tx1"/>
                </a:solidFill>
                <a:effectLst/>
                <a:latin typeface="+mn-lt"/>
                <a:ea typeface="+mn-ea"/>
                <a:cs typeface="+mn-cs"/>
              </a:rPr>
              <a:t>Pour commencer, on sait tous que CNN est une technique puissante qui est largement utilisée dans les problèmes d'image tels que: classification, </a:t>
            </a:r>
            <a:r>
              <a:rPr lang="fr-FR" sz="1200" b="0" i="0" u="none" strike="noStrike" kern="1200" noProof="0" dirty="0" err="1">
                <a:solidFill>
                  <a:schemeClr val="tx1"/>
                </a:solidFill>
                <a:effectLst/>
                <a:latin typeface="+mn-lt"/>
                <a:ea typeface="+mn-ea"/>
                <a:cs typeface="+mn-cs"/>
              </a:rPr>
              <a:t>débruité</a:t>
            </a:r>
            <a:r>
              <a:rPr lang="fr-FR" sz="1200" b="0" i="0" u="none" strike="noStrike" kern="1200" noProof="0" dirty="0">
                <a:solidFill>
                  <a:schemeClr val="tx1"/>
                </a:solidFill>
                <a:effectLst/>
                <a:latin typeface="+mn-lt"/>
                <a:ea typeface="+mn-ea"/>
                <a:cs typeface="+mn-cs"/>
              </a:rPr>
              <a:t>, super résolution, etc.</a:t>
            </a:r>
          </a:p>
          <a:p>
            <a:endParaRPr lang="en-VN"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2</a:t>
            </a:fld>
            <a:endParaRPr lang="fr-FR"/>
          </a:p>
        </p:txBody>
      </p:sp>
    </p:spTree>
    <p:extLst>
      <p:ext uri="{BB962C8B-B14F-4D97-AF65-F5344CB8AC3E}">
        <p14:creationId xmlns:p14="http://schemas.microsoft.com/office/powerpoint/2010/main" val="274858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u="none" strike="noStrike" kern="1200" noProof="0" dirty="0">
                <a:solidFill>
                  <a:schemeClr val="tx1"/>
                </a:solidFill>
                <a:effectLst/>
                <a:latin typeface="+mn-lt"/>
                <a:ea typeface="+mn-ea"/>
                <a:cs typeface="+mn-cs"/>
              </a:rPr>
              <a:t>Bien que CNN soit très très puissant, il faut généralement une quantité massive de données pour la phase d'apprentissage. </a:t>
            </a:r>
          </a:p>
          <a:p>
            <a:endParaRPr lang="fr-FR" sz="1200" b="0" i="0" u="none" strike="noStrike" kern="1200" noProof="0" dirty="0">
              <a:solidFill>
                <a:schemeClr val="tx1"/>
              </a:solidFill>
              <a:effectLst/>
              <a:latin typeface="+mn-lt"/>
              <a:ea typeface="+mn-ea"/>
              <a:cs typeface="+mn-cs"/>
            </a:endParaRPr>
          </a:p>
          <a:p>
            <a:r>
              <a:rPr lang="fr-FR" sz="1200" b="0" i="0" u="none" strike="noStrike" kern="1200" noProof="0" dirty="0">
                <a:solidFill>
                  <a:schemeClr val="tx1"/>
                </a:solidFill>
                <a:effectLst/>
                <a:latin typeface="+mn-lt"/>
                <a:ea typeface="+mn-ea"/>
                <a:cs typeface="+mn-cs"/>
              </a:rPr>
              <a:t>Par exemple, sur la diapo, on se trouve actuellement un petit partie du jeu de données MNIST. Le fameux problème pour tous ceux qui veulent en savoir plus sur la classification des images. L'ensemble de données se compose de 60000 images pour la phase d'apprentissage. </a:t>
            </a:r>
          </a:p>
          <a:p>
            <a:endParaRPr lang="fr-FR" sz="1200" b="0" i="0" u="none" strike="noStrike" kern="1200" noProof="0" dirty="0">
              <a:solidFill>
                <a:schemeClr val="tx1"/>
              </a:solidFill>
              <a:effectLst/>
              <a:latin typeface="+mn-lt"/>
              <a:ea typeface="+mn-ea"/>
              <a:cs typeface="+mn-cs"/>
            </a:endParaRPr>
          </a:p>
          <a:p>
            <a:r>
              <a:rPr lang="fr-FR" sz="1200" b="0" i="0" u="none" strike="noStrike" kern="1200" noProof="0" dirty="0">
                <a:solidFill>
                  <a:schemeClr val="tx1"/>
                </a:solidFill>
                <a:effectLst/>
                <a:latin typeface="+mn-lt"/>
                <a:ea typeface="+mn-ea"/>
                <a:cs typeface="+mn-cs"/>
              </a:rPr>
              <a:t>En réalité, cette énorme quantité d'images est parfois impossible à collecter. Pour cette raison, une recherche nommée "</a:t>
            </a:r>
            <a:r>
              <a:rPr lang="fr-FR" sz="1200" b="0" i="0" u="none" strike="noStrike" kern="1200" noProof="0" dirty="0" err="1">
                <a:solidFill>
                  <a:schemeClr val="tx1"/>
                </a:solidFill>
                <a:effectLst/>
                <a:latin typeface="+mn-lt"/>
                <a:ea typeface="+mn-ea"/>
                <a:cs typeface="+mn-cs"/>
              </a:rPr>
              <a:t>Deep</a:t>
            </a:r>
            <a:r>
              <a:rPr lang="fr-FR" sz="1200" b="0" i="0" u="none" strike="noStrike" kern="1200" noProof="0" dirty="0">
                <a:solidFill>
                  <a:schemeClr val="tx1"/>
                </a:solidFill>
                <a:effectLst/>
                <a:latin typeface="+mn-lt"/>
                <a:ea typeface="+mn-ea"/>
                <a:cs typeface="+mn-cs"/>
              </a:rPr>
              <a:t> Image Prior" a montré un réseau qui peut effectuer correctement de nombreuses tâches de traitement d'image sans avoir besoin d'une phase d'd'apprentissage ou d'un énorme ensemble de données.</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3</a:t>
            </a:fld>
            <a:endParaRPr lang="fr-FR"/>
          </a:p>
        </p:txBody>
      </p:sp>
    </p:spTree>
    <p:extLst>
      <p:ext uri="{BB962C8B-B14F-4D97-AF65-F5344CB8AC3E}">
        <p14:creationId xmlns:p14="http://schemas.microsoft.com/office/powerpoint/2010/main" val="3243766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u="none" strike="noStrike" kern="1200" noProof="0" dirty="0">
                <a:solidFill>
                  <a:schemeClr val="tx1"/>
                </a:solidFill>
                <a:effectLst/>
                <a:latin typeface="+mn-lt"/>
                <a:ea typeface="+mn-ea"/>
                <a:cs typeface="+mn-cs"/>
              </a:rPr>
              <a:t>On essai d'abord de faire connaissances sur le code. Dans ce projet, on s’est principalement concentrés sur le problème de </a:t>
            </a:r>
            <a:r>
              <a:rPr lang="fr-FR" sz="1200" b="0" i="0" u="none" strike="noStrike" kern="1200" noProof="0" dirty="0" err="1">
                <a:solidFill>
                  <a:schemeClr val="tx1"/>
                </a:solidFill>
                <a:effectLst/>
                <a:latin typeface="+mn-lt"/>
                <a:ea typeface="+mn-ea"/>
                <a:cs typeface="+mn-cs"/>
              </a:rPr>
              <a:t>débruité</a:t>
            </a:r>
            <a:r>
              <a:rPr lang="fr-FR" sz="1200" b="0" i="0" u="none" strike="noStrike" kern="1200" noProof="0" dirty="0">
                <a:solidFill>
                  <a:schemeClr val="tx1"/>
                </a:solidFill>
                <a:effectLst/>
                <a:latin typeface="+mn-lt"/>
                <a:ea typeface="+mn-ea"/>
                <a:cs typeface="+mn-cs"/>
              </a:rPr>
              <a:t>.</a:t>
            </a:r>
            <a:br>
              <a:rPr lang="fr-FR" noProof="0" dirty="0"/>
            </a:br>
            <a:br>
              <a:rPr lang="fr-FR" noProof="0" dirty="0"/>
            </a:br>
            <a:r>
              <a:rPr lang="fr-FR" sz="1200" b="0" i="0" u="none" strike="noStrike" kern="1200" noProof="0" dirty="0">
                <a:solidFill>
                  <a:schemeClr val="tx1"/>
                </a:solidFill>
                <a:effectLst/>
                <a:latin typeface="+mn-lt"/>
                <a:ea typeface="+mn-ea"/>
                <a:cs typeface="+mn-cs"/>
              </a:rPr>
              <a:t>Cette image décrit comment le modèle fonctionne à partir des vues techniques. Tout d'abord, x0 désigne l'image corrompue, dans ce cas, l'image bruitée. F est notre modèle et E est la fonction de perte, qui est MSE ( </a:t>
            </a:r>
            <a:r>
              <a:rPr lang="fr-FR" sz="1200" b="0" i="0" u="none" strike="noStrike" kern="1200" noProof="0" dirty="0" err="1">
                <a:solidFill>
                  <a:schemeClr val="tx1"/>
                </a:solidFill>
                <a:effectLst/>
                <a:latin typeface="+mn-lt"/>
                <a:ea typeface="+mn-ea"/>
                <a:cs typeface="+mn-cs"/>
              </a:rPr>
              <a:t>Mean</a:t>
            </a:r>
            <a:r>
              <a:rPr lang="fr-FR" sz="1200" b="0" i="0" u="none" strike="noStrike" kern="1200" noProof="0" dirty="0">
                <a:solidFill>
                  <a:schemeClr val="tx1"/>
                </a:solidFill>
                <a:effectLst/>
                <a:latin typeface="+mn-lt"/>
                <a:ea typeface="+mn-ea"/>
                <a:cs typeface="+mn-cs"/>
              </a:rPr>
              <a:t> </a:t>
            </a:r>
            <a:r>
              <a:rPr lang="fr-FR" sz="1200" b="0" i="0" u="none" strike="noStrike" kern="1200" noProof="0" dirty="0" err="1">
                <a:solidFill>
                  <a:schemeClr val="tx1"/>
                </a:solidFill>
                <a:effectLst/>
                <a:latin typeface="+mn-lt"/>
                <a:ea typeface="+mn-ea"/>
                <a:cs typeface="+mn-cs"/>
              </a:rPr>
              <a:t>Squared</a:t>
            </a:r>
            <a:r>
              <a:rPr lang="fr-FR" sz="1200" b="0" i="0" u="none" strike="noStrike" kern="1200" noProof="0" dirty="0">
                <a:solidFill>
                  <a:schemeClr val="tx1"/>
                </a:solidFill>
                <a:effectLst/>
                <a:latin typeface="+mn-lt"/>
                <a:ea typeface="+mn-ea"/>
                <a:cs typeface="+mn-cs"/>
              </a:rPr>
              <a:t> </a:t>
            </a:r>
            <a:r>
              <a:rPr lang="fr-FR" sz="1200" b="0" i="0" u="none" strike="noStrike" kern="1200" noProof="0" dirty="0" err="1">
                <a:solidFill>
                  <a:schemeClr val="tx1"/>
                </a:solidFill>
                <a:effectLst/>
                <a:latin typeface="+mn-lt"/>
                <a:ea typeface="+mn-ea"/>
                <a:cs typeface="+mn-cs"/>
              </a:rPr>
              <a:t>Error</a:t>
            </a:r>
            <a:r>
              <a:rPr lang="fr-FR" sz="1200" b="0" i="0" u="none" strike="noStrike" kern="1200" noProof="0" dirty="0">
                <a:solidFill>
                  <a:schemeClr val="tx1"/>
                </a:solidFill>
                <a:effectLst/>
                <a:latin typeface="+mn-lt"/>
                <a:ea typeface="+mn-ea"/>
                <a:cs typeface="+mn-cs"/>
              </a:rPr>
              <a:t> ). L'entrée du modèle est en fait un bruit aléatoire et le modèle essaiera d'ajuster ses paramètres pour transformer ce bruit aléatoire en l'image souhaitée en utilisant la méthode descente de gradient.</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4</a:t>
            </a:fld>
            <a:endParaRPr lang="fr-FR"/>
          </a:p>
        </p:txBody>
      </p:sp>
    </p:spTree>
    <p:extLst>
      <p:ext uri="{BB962C8B-B14F-4D97-AF65-F5344CB8AC3E}">
        <p14:creationId xmlns:p14="http://schemas.microsoft.com/office/powerpoint/2010/main" val="107008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u="none" strike="noStrike" kern="1200" noProof="0" dirty="0">
                <a:solidFill>
                  <a:schemeClr val="tx1"/>
                </a:solidFill>
                <a:effectLst/>
                <a:latin typeface="+mn-lt"/>
                <a:ea typeface="+mn-ea"/>
                <a:cs typeface="+mn-cs"/>
              </a:rPr>
              <a:t>Sur la gauche, vous pouviez voir l'image d'origine. Et l'image bruitée est sur le côté droit. Au centre, on a capturé la sortie de chaque époque de 6000 époques et l'avons compressée en un court clip. La première sortie est juste une image aléatoire. Et ensuite, on le verra.</a:t>
            </a:r>
          </a:p>
          <a:p>
            <a:endParaRPr lang="fr-FR" sz="1200" b="0" i="0" u="none" strike="noStrike" kern="1200" noProof="0" dirty="0">
              <a:solidFill>
                <a:schemeClr val="tx1"/>
              </a:solidFill>
              <a:effectLst/>
              <a:latin typeface="+mn-lt"/>
              <a:ea typeface="+mn-ea"/>
              <a:cs typeface="+mn-cs"/>
            </a:endParaRPr>
          </a:p>
          <a:p>
            <a:r>
              <a:rPr lang="fr-FR" sz="1200" b="0" i="0" u="none" strike="noStrike" kern="1200" noProof="0" dirty="0">
                <a:solidFill>
                  <a:schemeClr val="tx1"/>
                </a:solidFill>
                <a:effectLst/>
                <a:latin typeface="+mn-lt"/>
                <a:ea typeface="+mn-ea"/>
                <a:cs typeface="+mn-cs"/>
              </a:rPr>
              <a:t>Vers la </a:t>
            </a:r>
            <a:r>
              <a:rPr lang="fr-FR" sz="1200" b="0" i="0" u="none" strike="noStrike" kern="1200" noProof="0" dirty="0" err="1">
                <a:solidFill>
                  <a:schemeClr val="tx1"/>
                </a:solidFill>
                <a:effectLst/>
                <a:latin typeface="+mn-lt"/>
                <a:ea typeface="+mn-ea"/>
                <a:cs typeface="+mn-cs"/>
              </a:rPr>
              <a:t>epoch</a:t>
            </a:r>
            <a:r>
              <a:rPr lang="fr-FR" sz="1200" b="0" i="0" u="none" strike="noStrike" kern="1200" noProof="0" dirty="0">
                <a:solidFill>
                  <a:schemeClr val="tx1"/>
                </a:solidFill>
                <a:effectLst/>
                <a:latin typeface="+mn-lt"/>
                <a:ea typeface="+mn-ea"/>
                <a:cs typeface="+mn-cs"/>
              </a:rPr>
              <a:t> 1000, la sortie a commencé à former des bords similaires avec l'image d'origine. </a:t>
            </a:r>
          </a:p>
          <a:p>
            <a:endParaRPr lang="fr-FR" sz="1200" b="0" i="0" u="none" strike="noStrike" kern="1200" noProof="0" dirty="0">
              <a:solidFill>
                <a:schemeClr val="tx1"/>
              </a:solidFill>
              <a:effectLst/>
              <a:latin typeface="+mn-lt"/>
              <a:ea typeface="+mn-ea"/>
              <a:cs typeface="+mn-cs"/>
            </a:endParaRPr>
          </a:p>
          <a:p>
            <a:r>
              <a:rPr lang="fr-FR" sz="1200" b="0" i="0" u="none" strike="noStrike" kern="1200" noProof="0" dirty="0">
                <a:solidFill>
                  <a:schemeClr val="tx1"/>
                </a:solidFill>
                <a:effectLst/>
                <a:latin typeface="+mn-lt"/>
                <a:ea typeface="+mn-ea"/>
                <a:cs typeface="+mn-cs"/>
              </a:rPr>
              <a:t>Vers </a:t>
            </a:r>
            <a:r>
              <a:rPr lang="fr-FR" sz="1200" b="0" i="0" u="none" strike="noStrike" kern="1200" noProof="0" dirty="0" err="1">
                <a:solidFill>
                  <a:schemeClr val="tx1"/>
                </a:solidFill>
                <a:effectLst/>
                <a:latin typeface="+mn-lt"/>
                <a:ea typeface="+mn-ea"/>
                <a:cs typeface="+mn-cs"/>
              </a:rPr>
              <a:t>epoch</a:t>
            </a:r>
            <a:r>
              <a:rPr lang="fr-FR" sz="1200" b="0" i="0" u="none" strike="noStrike" kern="1200" noProof="0" dirty="0">
                <a:solidFill>
                  <a:schemeClr val="tx1"/>
                </a:solidFill>
                <a:effectLst/>
                <a:latin typeface="+mn-lt"/>
                <a:ea typeface="+mn-ea"/>
                <a:cs typeface="+mn-cs"/>
              </a:rPr>
              <a:t> 3000, on a pu voir que l'image est devenue plus net et c'est aussi la sortie qui se rapproche de l'image d'origine. Après cette </a:t>
            </a:r>
            <a:r>
              <a:rPr lang="fr-FR" sz="1200" b="0" i="0" u="none" strike="noStrike" kern="1200" noProof="0" dirty="0" err="1">
                <a:solidFill>
                  <a:schemeClr val="tx1"/>
                </a:solidFill>
                <a:effectLst/>
                <a:latin typeface="+mn-lt"/>
                <a:ea typeface="+mn-ea"/>
                <a:cs typeface="+mn-cs"/>
              </a:rPr>
              <a:t>periode</a:t>
            </a:r>
            <a:r>
              <a:rPr lang="fr-FR" sz="1200" b="0" i="0" u="none" strike="noStrike" kern="1200" noProof="0" dirty="0">
                <a:solidFill>
                  <a:schemeClr val="tx1"/>
                </a:solidFill>
                <a:effectLst/>
                <a:latin typeface="+mn-lt"/>
                <a:ea typeface="+mn-ea"/>
                <a:cs typeface="+mn-cs"/>
              </a:rPr>
              <a:t>, la qualité de la sortie diminue et à la dernière époque, elle contient beaucoup de bruit.</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5</a:t>
            </a:fld>
            <a:endParaRPr lang="fr-FR"/>
          </a:p>
        </p:txBody>
      </p:sp>
    </p:spTree>
    <p:extLst>
      <p:ext uri="{BB962C8B-B14F-4D97-AF65-F5344CB8AC3E}">
        <p14:creationId xmlns:p14="http://schemas.microsoft.com/office/powerpoint/2010/main" val="589240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b="0" i="0" u="none" strike="noStrike" kern="1200" noProof="0" dirty="0">
                <a:solidFill>
                  <a:schemeClr val="tx1"/>
                </a:solidFill>
                <a:effectLst/>
                <a:latin typeface="+mn-lt"/>
                <a:ea typeface="+mn-ea"/>
                <a:cs typeface="+mn-cs"/>
              </a:rPr>
              <a:t>Pour être plus clair, on utilise une autre métrique pour comparer la sortie du modèle, l'image d'origine et l'image bruitée. Sur la gauche, il y a le PSNR entre l'image d'origine et l'image de sortie. Sur la droite se trouve le PSNR entre l'image </a:t>
            </a:r>
            <a:r>
              <a:rPr lang="fr-FR" sz="1200" b="0" i="0" u="none" strike="noStrike" kern="1200" noProof="0" dirty="0" err="1">
                <a:solidFill>
                  <a:schemeClr val="tx1"/>
                </a:solidFill>
                <a:effectLst/>
                <a:latin typeface="+mn-lt"/>
                <a:ea typeface="+mn-ea"/>
                <a:cs typeface="+mn-cs"/>
              </a:rPr>
              <a:t>br</a:t>
            </a:r>
            <a:r>
              <a:rPr lang="fr-FR" sz="1200" b="0" i="0" u="none" strike="noStrike" kern="1200" noProof="0" dirty="0">
                <a:solidFill>
                  <a:schemeClr val="tx1"/>
                </a:solidFill>
                <a:effectLst/>
                <a:latin typeface="+mn-lt"/>
                <a:ea typeface="+mn-ea"/>
                <a:cs typeface="+mn-cs"/>
              </a:rPr>
              <a:t> et l'image de sortie. Nous avons pu voir que le premier PSNR a culminé autour de </a:t>
            </a:r>
            <a:r>
              <a:rPr lang="fr-FR" sz="1200" b="0" i="0" u="none" strike="noStrike" kern="1200" noProof="0" dirty="0" err="1">
                <a:solidFill>
                  <a:schemeClr val="tx1"/>
                </a:solidFill>
                <a:effectLst/>
                <a:latin typeface="+mn-lt"/>
                <a:ea typeface="+mn-ea"/>
                <a:cs typeface="+mn-cs"/>
              </a:rPr>
              <a:t>epoch</a:t>
            </a:r>
            <a:r>
              <a:rPr lang="fr-FR" sz="1200" b="0" i="0" u="none" strike="noStrike" kern="1200" noProof="0" dirty="0">
                <a:solidFill>
                  <a:schemeClr val="tx1"/>
                </a:solidFill>
                <a:effectLst/>
                <a:latin typeface="+mn-lt"/>
                <a:ea typeface="+mn-ea"/>
                <a:cs typeface="+mn-cs"/>
              </a:rPr>
              <a:t> 3000 et diminuer par la suite. Pendant ce temps, le deuxième PSNR continue d'augmenter et l'image de sortie va converger vers l'image bruitée </a:t>
            </a:r>
            <a:r>
              <a:rPr lang="fr-FR" sz="1200" kern="1200" dirty="0">
                <a:solidFill>
                  <a:schemeClr val="tx1"/>
                </a:solidFill>
                <a:effectLst/>
                <a:latin typeface="+mn-lt"/>
                <a:ea typeface="+mn-ea"/>
                <a:cs typeface="+mn-cs"/>
              </a:rPr>
              <a:t>éventuellement</a:t>
            </a:r>
            <a:r>
              <a:rPr lang="fr-FR" sz="1200" b="0" i="0" u="none" strike="noStrike" kern="1200" noProof="0" dirty="0">
                <a:solidFill>
                  <a:schemeClr val="tx1"/>
                </a:solidFill>
                <a:effectLst/>
                <a:latin typeface="+mn-lt"/>
                <a:ea typeface="+mn-ea"/>
                <a:cs typeface="+mn-cs"/>
              </a:rPr>
              <a:t>.</a:t>
            </a:r>
          </a:p>
          <a:p>
            <a:endParaRPr lang="fr-FR" sz="1200" b="0" i="0" u="none" strike="noStrike" kern="1200" noProof="0" dirty="0">
              <a:solidFill>
                <a:schemeClr val="tx1"/>
              </a:solidFill>
              <a:effectLst/>
              <a:latin typeface="+mn-lt"/>
              <a:ea typeface="+mn-ea"/>
              <a:cs typeface="+mn-cs"/>
            </a:endParaRPr>
          </a:p>
          <a:p>
            <a:r>
              <a:rPr lang="fr-FR" sz="1200" b="0" i="0" u="none" strike="noStrike" kern="1200" noProof="0" dirty="0">
                <a:solidFill>
                  <a:schemeClr val="tx1"/>
                </a:solidFill>
                <a:effectLst/>
                <a:latin typeface="+mn-lt"/>
                <a:ea typeface="+mn-ea"/>
                <a:cs typeface="+mn-cs"/>
              </a:rPr>
              <a:t>Aussi, à partir de ces graphiques, nous voyons que le modèle a une faible impédance au signal ou à l'image et une haute impédance au bruit. C'est à dire que le modèle pourrait capter le signal très rapidement mais il faudra plus de temps pour capter le bruit.</a:t>
            </a:r>
            <a:br>
              <a:rPr lang="fr-FR" noProof="0" dirty="0"/>
            </a:br>
            <a:br>
              <a:rPr lang="fr-FR" noProof="0" dirty="0"/>
            </a:br>
            <a:r>
              <a:rPr lang="fr-FR" sz="1200" b="0" i="0" u="none" strike="noStrike" kern="1200" noProof="0" dirty="0">
                <a:solidFill>
                  <a:schemeClr val="tx1"/>
                </a:solidFill>
                <a:effectLst/>
                <a:latin typeface="+mn-lt"/>
                <a:ea typeface="+mn-ea"/>
                <a:cs typeface="+mn-cs"/>
              </a:rPr>
              <a:t>Ensuite, Kiet vous montrera l'aspect mathématique de ce projet.</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6</a:t>
            </a:fld>
            <a:endParaRPr lang="fr-FR"/>
          </a:p>
        </p:txBody>
      </p:sp>
    </p:spTree>
    <p:extLst>
      <p:ext uri="{BB962C8B-B14F-4D97-AF65-F5344CB8AC3E}">
        <p14:creationId xmlns:p14="http://schemas.microsoft.com/office/powerpoint/2010/main" val="665103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kern="1200" noProof="0" dirty="0">
                <a:solidFill>
                  <a:schemeClr val="tx1"/>
                </a:solidFill>
                <a:effectLst/>
                <a:latin typeface="+mn-lt"/>
                <a:ea typeface="+mn-ea"/>
                <a:cs typeface="+mn-cs"/>
              </a:rPr>
              <a:t>Un réseau neuronal est l’association d’objets élémentaires, les neurones formels, interconnectés permettant la résolution de problèmes complexes tels que la reconnaissance des formes ou le traitement du langage naturel, grâce à l’ajustement des coefficients de pondération dans une phase d’apprentissage. Le réseau </a:t>
            </a:r>
            <a:r>
              <a:rPr lang="fr-FR" sz="1200" b="0" i="0" kern="1200" noProof="0" dirty="0" err="1">
                <a:solidFill>
                  <a:schemeClr val="tx1"/>
                </a:solidFill>
                <a:effectLst/>
                <a:latin typeface="+mn-lt"/>
                <a:ea typeface="+mn-ea"/>
                <a:cs typeface="+mn-cs"/>
              </a:rPr>
              <a:t>éxecute</a:t>
            </a:r>
            <a:r>
              <a:rPr lang="fr-FR" sz="1200" b="0" i="0" kern="1200" noProof="0" dirty="0">
                <a:solidFill>
                  <a:schemeClr val="tx1"/>
                </a:solidFill>
                <a:effectLst/>
                <a:latin typeface="+mn-lt"/>
                <a:ea typeface="+mn-ea"/>
                <a:cs typeface="+mn-cs"/>
              </a:rPr>
              <a:t> quelques opération avec les données. Pour chaque opération, familièrement appelée couche, consiste une transformation linéaire des données avec une fonction d’activation.</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7</a:t>
            </a:fld>
            <a:endParaRPr lang="fr-FR"/>
          </a:p>
        </p:txBody>
      </p:sp>
    </p:spTree>
    <p:extLst>
      <p:ext uri="{BB962C8B-B14F-4D97-AF65-F5344CB8AC3E}">
        <p14:creationId xmlns:p14="http://schemas.microsoft.com/office/powerpoint/2010/main" val="70434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fr-FR" sz="1200" b="0" i="0" kern="1200" noProof="0" dirty="0">
                <a:solidFill>
                  <a:schemeClr val="tx1"/>
                </a:solidFill>
                <a:effectLst/>
                <a:latin typeface="+mn-lt"/>
                <a:ea typeface="+mn-ea"/>
                <a:cs typeface="+mn-cs"/>
              </a:rPr>
              <a:t>Ici, nous avons un nous pouvons écrire le neurone formel comme un modèle qui se caractérise par un état interne 𝑠 , des signaux entrée. d’entrée 𝑥1 , …, 𝑥𝑝 avec les poids synaptique associé 𝛼1 , …, 𝛼𝑝 et une fonction d’activation. La fonction d’activation opère une transformation d’une combinaison affine des signaux d’entrée, 𝛼0, terme constant, étant appelé le biais du neurone. Cette combinaison affine est </a:t>
            </a:r>
            <a:r>
              <a:rPr lang="fr-FR" sz="1200" b="0" i="0" kern="1200" noProof="0" dirty="0" err="1">
                <a:solidFill>
                  <a:schemeClr val="tx1"/>
                </a:solidFill>
                <a:effectLst/>
                <a:latin typeface="+mn-lt"/>
                <a:ea typeface="+mn-ea"/>
                <a:cs typeface="+mn-cs"/>
              </a:rPr>
              <a:t>déter</a:t>
            </a:r>
            <a:r>
              <a:rPr lang="fr-FR" sz="1200" b="0" i="0" kern="1200" noProof="0" dirty="0">
                <a:solidFill>
                  <a:schemeClr val="tx1"/>
                </a:solidFill>
                <a:effectLst/>
                <a:latin typeface="+mn-lt"/>
                <a:ea typeface="+mn-ea"/>
                <a:cs typeface="+mn-cs"/>
              </a:rPr>
              <a:t>- minée par un vecteur de poids [𝛼0 , … , 𝛼𝑝 ] associé à chaque neurone et dont les valeurs sont estimées dans la phase d’apprentissage.</a:t>
            </a:r>
          </a:p>
          <a:p>
            <a:endParaRPr lang="fr-FR" sz="1200" b="0" i="0" kern="1200" noProof="0" dirty="0">
              <a:solidFill>
                <a:schemeClr val="tx1"/>
              </a:solidFill>
              <a:effectLst/>
              <a:latin typeface="+mn-lt"/>
              <a:ea typeface="+mn-ea"/>
              <a:cs typeface="+mn-cs"/>
            </a:endParaRPr>
          </a:p>
          <a:p>
            <a:r>
              <a:rPr lang="fr-FR" sz="1200" b="0" i="0" kern="1200" noProof="0" dirty="0">
                <a:solidFill>
                  <a:schemeClr val="tx1"/>
                </a:solidFill>
                <a:effectLst/>
                <a:latin typeface="+mn-lt"/>
                <a:ea typeface="+mn-ea"/>
                <a:cs typeface="+mn-cs"/>
              </a:rPr>
              <a:t>Les principaux réseaux se distinguent par l’organisation du graphe (en couches, complets, 𝑒𝑡𝑐,), c’est-à-dire leur architecture, son niveau de complexité (le nombre de neurones, présence ou non de boucles de rétroaction dans le réseau) par le type de neurones (leurs fonctions de transition ou d’activation) et enfin par l’objectif visé : apprentissage supervisé ou non, optimisation, systèmes dynamiques, 𝑒𝑡𝑐.</a:t>
            </a:r>
            <a:endParaRPr lang="fr-FR" noProof="0" dirty="0"/>
          </a:p>
        </p:txBody>
      </p:sp>
      <p:sp>
        <p:nvSpPr>
          <p:cNvPr id="4" name="Slide Number Placeholder 3"/>
          <p:cNvSpPr>
            <a:spLocks noGrp="1"/>
          </p:cNvSpPr>
          <p:nvPr>
            <p:ph type="sldNum" sz="quarter" idx="5"/>
          </p:nvPr>
        </p:nvSpPr>
        <p:spPr/>
        <p:txBody>
          <a:bodyPr/>
          <a:lstStyle/>
          <a:p>
            <a:pPr>
              <a:defRPr/>
            </a:pPr>
            <a:fld id="{F93B164E-CF6F-4154-9DF5-2648B7B1536A}" type="slidenum">
              <a:rPr lang="fr-FR" smtClean="0"/>
              <a:pPr>
                <a:defRPr/>
              </a:pPr>
              <a:t>8</a:t>
            </a:fld>
            <a:endParaRPr lang="fr-FR"/>
          </a:p>
        </p:txBody>
      </p:sp>
    </p:spTree>
    <p:extLst>
      <p:ext uri="{BB962C8B-B14F-4D97-AF65-F5344CB8AC3E}">
        <p14:creationId xmlns:p14="http://schemas.microsoft.com/office/powerpoint/2010/main" val="2692298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grpSp>
        <p:nvGrpSpPr>
          <p:cNvPr id="2" name="Groupe 12"/>
          <p:cNvGrpSpPr>
            <a:grpSpLocks/>
          </p:cNvGrpSpPr>
          <p:nvPr userDrawn="1"/>
        </p:nvGrpSpPr>
        <p:grpSpPr bwMode="auto">
          <a:xfrm>
            <a:off x="0" y="868363"/>
            <a:ext cx="4356100" cy="4633912"/>
            <a:chOff x="-1" y="868398"/>
            <a:chExt cx="4355976" cy="4633217"/>
          </a:xfrm>
        </p:grpSpPr>
        <p:sp>
          <p:nvSpPr>
            <p:cNvPr id="3" name="Triangle isocèle 5"/>
            <p:cNvSpPr/>
            <p:nvPr userDrawn="1"/>
          </p:nvSpPr>
          <p:spPr>
            <a:xfrm rot="5400000">
              <a:off x="-67218" y="1078422"/>
              <a:ext cx="4490410" cy="4355976"/>
            </a:xfrm>
            <a:prstGeom prst="triangle">
              <a:avLst/>
            </a:prstGeom>
            <a:gradFill>
              <a:gsLst>
                <a:gs pos="91000">
                  <a:srgbClr val="004D6F">
                    <a:alpha val="73000"/>
                  </a:srgbClr>
                </a:gs>
                <a:gs pos="1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a:t> </a:t>
              </a:r>
            </a:p>
          </p:txBody>
        </p:sp>
        <p:sp>
          <p:nvSpPr>
            <p:cNvPr id="4" name="Triangle isocèle 2"/>
            <p:cNvSpPr/>
            <p:nvPr userDrawn="1"/>
          </p:nvSpPr>
          <p:spPr>
            <a:xfrm rot="5400000">
              <a:off x="-47736" y="916134"/>
              <a:ext cx="4248471" cy="4152999"/>
            </a:xfrm>
            <a:prstGeom prst="triangle">
              <a:avLst/>
            </a:prstGeom>
            <a:gradFill flip="none" rotWithShape="1">
              <a:gsLst>
                <a:gs pos="91000">
                  <a:srgbClr val="004D6F">
                    <a:alpha val="83000"/>
                  </a:srgbClr>
                </a:gs>
                <a:gs pos="1000">
                  <a:schemeClr val="bg1">
                    <a:alpha val="7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pSp>
      <p:sp>
        <p:nvSpPr>
          <p:cNvPr id="5" name="Triangle isocèle 10"/>
          <p:cNvSpPr/>
          <p:nvPr userDrawn="1"/>
        </p:nvSpPr>
        <p:spPr>
          <a:xfrm rot="16200000">
            <a:off x="4385463" y="-835126"/>
            <a:ext cx="3923411" cy="5593663"/>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9583" h="5593663">
                <a:moveTo>
                  <a:pt x="0" y="5571143"/>
                </a:moveTo>
                <a:lnTo>
                  <a:pt x="2886084" y="0"/>
                </a:lnTo>
                <a:cubicBezTo>
                  <a:pt x="3296866" y="781336"/>
                  <a:pt x="3503232" y="1243485"/>
                  <a:pt x="3914014" y="2024821"/>
                </a:cubicBezTo>
                <a:cubicBezTo>
                  <a:pt x="3912240" y="2295005"/>
                  <a:pt x="3918271" y="3614728"/>
                  <a:pt x="3919583" y="4687730"/>
                </a:cubicBezTo>
                <a:cubicBezTo>
                  <a:pt x="3917192" y="5350405"/>
                  <a:pt x="3918181" y="5087563"/>
                  <a:pt x="3915790" y="5593663"/>
                </a:cubicBezTo>
                <a:lnTo>
                  <a:pt x="0" y="5571143"/>
                </a:lnTo>
                <a:close/>
              </a:path>
            </a:pathLst>
          </a:custGeom>
          <a:gradFill flip="none" rotWithShape="1">
            <a:gsLst>
              <a:gs pos="91000">
                <a:srgbClr val="004D6F">
                  <a:alpha val="90000"/>
                </a:srgbClr>
              </a:gs>
              <a:gs pos="1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a:t> </a:t>
            </a:r>
          </a:p>
        </p:txBody>
      </p:sp>
      <p:sp>
        <p:nvSpPr>
          <p:cNvPr id="6" name="Triangle isocèle 7"/>
          <p:cNvSpPr/>
          <p:nvPr userDrawn="1"/>
        </p:nvSpPr>
        <p:spPr>
          <a:xfrm rot="16200000">
            <a:off x="6825055" y="-469057"/>
            <a:ext cx="1874105" cy="2802782"/>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86000"/>
                </a:srgbClr>
              </a:gs>
              <a:gs pos="1000">
                <a:schemeClr val="bg1">
                  <a:alpha val="3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a:t> </a:t>
            </a:r>
          </a:p>
        </p:txBody>
      </p:sp>
      <p:sp>
        <p:nvSpPr>
          <p:cNvPr id="7" name="Triangle isocèle 8"/>
          <p:cNvSpPr/>
          <p:nvPr userDrawn="1"/>
        </p:nvSpPr>
        <p:spPr>
          <a:xfrm rot="16200000">
            <a:off x="7319312" y="360679"/>
            <a:ext cx="1872209" cy="1816159"/>
          </a:xfrm>
          <a:prstGeom prst="triangle">
            <a:avLst/>
          </a:prstGeom>
          <a:gradFill flip="none" rotWithShape="1">
            <a:gsLst>
              <a:gs pos="81000">
                <a:srgbClr val="004D6F">
                  <a:alpha val="79000"/>
                </a:srgbClr>
              </a:gs>
              <a:gs pos="5000">
                <a:schemeClr val="bg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a:t> </a:t>
            </a:r>
          </a:p>
        </p:txBody>
      </p:sp>
      <p:pic>
        <p:nvPicPr>
          <p:cNvPr id="8" name="Picture 3"/>
          <p:cNvPicPr>
            <a:picLocks noChangeAspect="1" noChangeArrowheads="1"/>
          </p:cNvPicPr>
          <p:nvPr userDrawn="1"/>
        </p:nvPicPr>
        <p:blipFill>
          <a:blip r:embed="rId2"/>
          <a:srcRect/>
          <a:stretch>
            <a:fillRect/>
          </a:stretch>
        </p:blipFill>
        <p:spPr bwMode="auto">
          <a:xfrm>
            <a:off x="614363" y="369888"/>
            <a:ext cx="2817812" cy="611187"/>
          </a:xfrm>
          <a:prstGeom prst="rect">
            <a:avLst/>
          </a:prstGeom>
          <a:noFill/>
          <a:ln w="9525">
            <a:noFill/>
            <a:miter lim="800000"/>
            <a:headEnd/>
            <a:tailEnd/>
          </a:ln>
        </p:spPr>
      </p:pic>
      <p:pic>
        <p:nvPicPr>
          <p:cNvPr id="9" name="Picture 4" descr="S:\serv_com\01_CHARTE-INSA-Rennes\2014\08_Modèles-PPT\Triangle-bas.eps"/>
          <p:cNvPicPr>
            <a:picLocks noChangeAspect="1" noChangeArrowheads="1"/>
          </p:cNvPicPr>
          <p:nvPr userDrawn="1"/>
        </p:nvPicPr>
        <p:blipFill>
          <a:blip r:embed="rId3"/>
          <a:srcRect b="42645"/>
          <a:stretch>
            <a:fillRect/>
          </a:stretch>
        </p:blipFill>
        <p:spPr bwMode="auto">
          <a:xfrm>
            <a:off x="3419475" y="6353175"/>
            <a:ext cx="2089150" cy="504825"/>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srcRect/>
          <a:stretch>
            <a:fillRect/>
          </a:stretch>
        </p:blipFill>
        <p:spPr bwMode="auto">
          <a:xfrm>
            <a:off x="252413" y="222250"/>
            <a:ext cx="1366837" cy="295275"/>
          </a:xfrm>
          <a:prstGeom prst="rect">
            <a:avLst/>
          </a:prstGeom>
          <a:noFill/>
          <a:ln w="9525">
            <a:noFill/>
            <a:miter lim="800000"/>
            <a:headEnd/>
            <a:tailEnd/>
          </a:ln>
        </p:spPr>
      </p:pic>
      <p:sp>
        <p:nvSpPr>
          <p:cNvPr id="6" name="Triangle isocèle 10"/>
          <p:cNvSpPr/>
          <p:nvPr userDrawn="1"/>
        </p:nvSpPr>
        <p:spPr>
          <a:xfrm rot="16200000">
            <a:off x="7004517" y="-797387"/>
            <a:ext cx="1342487" cy="2933821"/>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4148574 h 4171094"/>
              <a:gd name="connsiteX1" fmla="*/ 2153516 w 3919583"/>
              <a:gd name="connsiteY1" fmla="*/ 0 h 4171094"/>
              <a:gd name="connsiteX2" fmla="*/ 3914014 w 3919583"/>
              <a:gd name="connsiteY2" fmla="*/ 602252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9583"/>
              <a:gd name="connsiteY0" fmla="*/ 4148574 h 4171094"/>
              <a:gd name="connsiteX1" fmla="*/ 2153516 w 3919583"/>
              <a:gd name="connsiteY1" fmla="*/ 0 h 4171094"/>
              <a:gd name="connsiteX2" fmla="*/ 2170505 w 3919583"/>
              <a:gd name="connsiteY2" fmla="*/ 1892836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5793"/>
              <a:gd name="connsiteY0" fmla="*/ 4148574 h 4171094"/>
              <a:gd name="connsiteX1" fmla="*/ 2153516 w 3915793"/>
              <a:gd name="connsiteY1" fmla="*/ 0 h 4171094"/>
              <a:gd name="connsiteX2" fmla="*/ 2170505 w 3915793"/>
              <a:gd name="connsiteY2" fmla="*/ 1892836 h 4171094"/>
              <a:gd name="connsiteX3" fmla="*/ 2190725 w 3915793"/>
              <a:gd name="connsiteY3" fmla="*/ 3265165 h 4171094"/>
              <a:gd name="connsiteX4" fmla="*/ 3915790 w 3915793"/>
              <a:gd name="connsiteY4" fmla="*/ 4171094 h 4171094"/>
              <a:gd name="connsiteX5" fmla="*/ 0 w 3915793"/>
              <a:gd name="connsiteY5" fmla="*/ 4148574 h 4171094"/>
              <a:gd name="connsiteX0" fmla="*/ 0 w 3963302"/>
              <a:gd name="connsiteY0" fmla="*/ 4148574 h 4171094"/>
              <a:gd name="connsiteX1" fmla="*/ 2153516 w 3963302"/>
              <a:gd name="connsiteY1" fmla="*/ 0 h 4171094"/>
              <a:gd name="connsiteX2" fmla="*/ 2170505 w 3963302"/>
              <a:gd name="connsiteY2" fmla="*/ 1892836 h 4171094"/>
              <a:gd name="connsiteX3" fmla="*/ 3915790 w 3963302"/>
              <a:gd name="connsiteY3" fmla="*/ 4171094 h 4171094"/>
              <a:gd name="connsiteX4" fmla="*/ 0 w 3963302"/>
              <a:gd name="connsiteY4" fmla="*/ 4148574 h 4171094"/>
              <a:gd name="connsiteX0" fmla="*/ 0 w 3971475"/>
              <a:gd name="connsiteY0" fmla="*/ 4148574 h 4171094"/>
              <a:gd name="connsiteX1" fmla="*/ 2153516 w 3971475"/>
              <a:gd name="connsiteY1" fmla="*/ 0 h 4171094"/>
              <a:gd name="connsiteX2" fmla="*/ 3915790 w 3971475"/>
              <a:gd name="connsiteY2" fmla="*/ 4171094 h 4171094"/>
              <a:gd name="connsiteX3" fmla="*/ 0 w 3971475"/>
              <a:gd name="connsiteY3" fmla="*/ 4148574 h 4171094"/>
              <a:gd name="connsiteX0" fmla="*/ 0 w 2530710"/>
              <a:gd name="connsiteY0" fmla="*/ 4148574 h 4171098"/>
              <a:gd name="connsiteX1" fmla="*/ 2153516 w 2530710"/>
              <a:gd name="connsiteY1" fmla="*/ 0 h 4171098"/>
              <a:gd name="connsiteX2" fmla="*/ 2128327 w 2530710"/>
              <a:gd name="connsiteY2" fmla="*/ 4171098 h 4171098"/>
              <a:gd name="connsiteX3" fmla="*/ 0 w 2530710"/>
              <a:gd name="connsiteY3" fmla="*/ 4148574 h 4171098"/>
              <a:gd name="connsiteX0" fmla="*/ 0 w 2438750"/>
              <a:gd name="connsiteY0" fmla="*/ 4148574 h 4171098"/>
              <a:gd name="connsiteX1" fmla="*/ 2153516 w 2438750"/>
              <a:gd name="connsiteY1" fmla="*/ 0 h 4171098"/>
              <a:gd name="connsiteX2" fmla="*/ 2128327 w 2438750"/>
              <a:gd name="connsiteY2" fmla="*/ 4171098 h 4171098"/>
              <a:gd name="connsiteX3" fmla="*/ 0 w 2438750"/>
              <a:gd name="connsiteY3" fmla="*/ 4148574 h 4171098"/>
              <a:gd name="connsiteX0" fmla="*/ 0 w 2153516"/>
              <a:gd name="connsiteY0" fmla="*/ 4148574 h 4171098"/>
              <a:gd name="connsiteX1" fmla="*/ 2153516 w 2153516"/>
              <a:gd name="connsiteY1" fmla="*/ 0 h 4171098"/>
              <a:gd name="connsiteX2" fmla="*/ 2128327 w 2153516"/>
              <a:gd name="connsiteY2" fmla="*/ 4171098 h 4171098"/>
              <a:gd name="connsiteX3" fmla="*/ 0 w 2153516"/>
              <a:gd name="connsiteY3" fmla="*/ 4148574 h 4171098"/>
              <a:gd name="connsiteX0" fmla="*/ 0 w 2155023"/>
              <a:gd name="connsiteY0" fmla="*/ 4148574 h 4171098"/>
              <a:gd name="connsiteX1" fmla="*/ 2153516 w 2155023"/>
              <a:gd name="connsiteY1" fmla="*/ 0 h 4171098"/>
              <a:gd name="connsiteX2" fmla="*/ 2128327 w 2155023"/>
              <a:gd name="connsiteY2" fmla="*/ 4171098 h 4171098"/>
              <a:gd name="connsiteX3" fmla="*/ 0 w 2155023"/>
              <a:gd name="connsiteY3" fmla="*/ 4148574 h 4171098"/>
              <a:gd name="connsiteX0" fmla="*/ 0 w 2161634"/>
              <a:gd name="connsiteY0" fmla="*/ 4148574 h 4171098"/>
              <a:gd name="connsiteX1" fmla="*/ 2153516 w 2161634"/>
              <a:gd name="connsiteY1" fmla="*/ 0 h 4171098"/>
              <a:gd name="connsiteX2" fmla="*/ 2157630 w 2161634"/>
              <a:gd name="connsiteY2" fmla="*/ 4171098 h 4171098"/>
              <a:gd name="connsiteX3" fmla="*/ 0 w 2161634"/>
              <a:gd name="connsiteY3" fmla="*/ 4148574 h 4171098"/>
              <a:gd name="connsiteX0" fmla="*/ 0 w 2161634"/>
              <a:gd name="connsiteY0" fmla="*/ 4163240 h 4171098"/>
              <a:gd name="connsiteX1" fmla="*/ 2153516 w 2161634"/>
              <a:gd name="connsiteY1" fmla="*/ 0 h 4171098"/>
              <a:gd name="connsiteX2" fmla="*/ 2157630 w 2161634"/>
              <a:gd name="connsiteY2" fmla="*/ 4171098 h 4171098"/>
              <a:gd name="connsiteX3" fmla="*/ 0 w 2161634"/>
              <a:gd name="connsiteY3" fmla="*/ 4163240 h 4171098"/>
              <a:gd name="connsiteX0" fmla="*/ 0 w 2168034"/>
              <a:gd name="connsiteY0" fmla="*/ 4174397 h 4182255"/>
              <a:gd name="connsiteX1" fmla="*/ 2164660 w 2168034"/>
              <a:gd name="connsiteY1" fmla="*/ 0 h 4182255"/>
              <a:gd name="connsiteX2" fmla="*/ 2157630 w 2168034"/>
              <a:gd name="connsiteY2" fmla="*/ 4182255 h 4182255"/>
              <a:gd name="connsiteX3" fmla="*/ 0 w 2168034"/>
              <a:gd name="connsiteY3" fmla="*/ 4174397 h 4182255"/>
              <a:gd name="connsiteX0" fmla="*/ 0 w 2164660"/>
              <a:gd name="connsiteY0" fmla="*/ 4174397 h 4182255"/>
              <a:gd name="connsiteX1" fmla="*/ 2164660 w 2164660"/>
              <a:gd name="connsiteY1" fmla="*/ 0 h 4182255"/>
              <a:gd name="connsiteX2" fmla="*/ 2157630 w 2164660"/>
              <a:gd name="connsiteY2" fmla="*/ 4182255 h 4182255"/>
              <a:gd name="connsiteX3" fmla="*/ 0 w 2164660"/>
              <a:gd name="connsiteY3" fmla="*/ 4174397 h 4182255"/>
              <a:gd name="connsiteX0" fmla="*/ 0 w 2166133"/>
              <a:gd name="connsiteY0" fmla="*/ 4174397 h 4182255"/>
              <a:gd name="connsiteX1" fmla="*/ 2164660 w 2166133"/>
              <a:gd name="connsiteY1" fmla="*/ 0 h 4182255"/>
              <a:gd name="connsiteX2" fmla="*/ 2163203 w 2166133"/>
              <a:gd name="connsiteY2" fmla="*/ 4182255 h 4182255"/>
              <a:gd name="connsiteX3" fmla="*/ 0 w 2166133"/>
              <a:gd name="connsiteY3" fmla="*/ 4174397 h 4182255"/>
              <a:gd name="connsiteX0" fmla="*/ 0 w 2164660"/>
              <a:gd name="connsiteY0" fmla="*/ 4174397 h 4182255"/>
              <a:gd name="connsiteX1" fmla="*/ 2164660 w 2164660"/>
              <a:gd name="connsiteY1" fmla="*/ 0 h 4182255"/>
              <a:gd name="connsiteX2" fmla="*/ 2163203 w 2164660"/>
              <a:gd name="connsiteY2" fmla="*/ 4182255 h 4182255"/>
              <a:gd name="connsiteX3" fmla="*/ 0 w 2164660"/>
              <a:gd name="connsiteY3" fmla="*/ 4174397 h 4182255"/>
              <a:gd name="connsiteX0" fmla="*/ 0 w 2164660"/>
              <a:gd name="connsiteY0" fmla="*/ 4174397 h 4187832"/>
              <a:gd name="connsiteX1" fmla="*/ 2164660 w 2164660"/>
              <a:gd name="connsiteY1" fmla="*/ 0 h 4187832"/>
              <a:gd name="connsiteX2" fmla="*/ 2163203 w 2164660"/>
              <a:gd name="connsiteY2" fmla="*/ 4187832 h 4187832"/>
              <a:gd name="connsiteX3" fmla="*/ 0 w 2164660"/>
              <a:gd name="connsiteY3" fmla="*/ 4174397 h 4187832"/>
              <a:gd name="connsiteX0" fmla="*/ 0 w 2165734"/>
              <a:gd name="connsiteY0" fmla="*/ 4174397 h 4187832"/>
              <a:gd name="connsiteX1" fmla="*/ 2164660 w 2165734"/>
              <a:gd name="connsiteY1" fmla="*/ 0 h 4187832"/>
              <a:gd name="connsiteX2" fmla="*/ 2163203 w 2165734"/>
              <a:gd name="connsiteY2" fmla="*/ 4187832 h 4187832"/>
              <a:gd name="connsiteX3" fmla="*/ 0 w 2165734"/>
              <a:gd name="connsiteY3" fmla="*/ 4174397 h 4187832"/>
            </a:gdLst>
            <a:ahLst/>
            <a:cxnLst>
              <a:cxn ang="0">
                <a:pos x="connsiteX0" y="connsiteY0"/>
              </a:cxn>
              <a:cxn ang="0">
                <a:pos x="connsiteX1" y="connsiteY1"/>
              </a:cxn>
              <a:cxn ang="0">
                <a:pos x="connsiteX2" y="connsiteY2"/>
              </a:cxn>
              <a:cxn ang="0">
                <a:pos x="connsiteX3" y="connsiteY3"/>
              </a:cxn>
            </a:cxnLst>
            <a:rect l="l" t="t" r="r" b="b"/>
            <a:pathLst>
              <a:path w="2165734" h="4187832">
                <a:moveTo>
                  <a:pt x="0" y="4174397"/>
                </a:moveTo>
                <a:lnTo>
                  <a:pt x="2164660" y="0"/>
                </a:lnTo>
                <a:cubicBezTo>
                  <a:pt x="2167064" y="1400325"/>
                  <a:pt x="2164923" y="2810636"/>
                  <a:pt x="2163203" y="4187832"/>
                </a:cubicBezTo>
                <a:lnTo>
                  <a:pt x="0" y="4174397"/>
                </a:lnTo>
                <a:close/>
              </a:path>
            </a:pathLst>
          </a:custGeom>
          <a:gradFill flip="none" rotWithShape="1">
            <a:gsLst>
              <a:gs pos="91000">
                <a:srgbClr val="004D6F">
                  <a:alpha val="5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a:t> </a:t>
            </a:r>
          </a:p>
        </p:txBody>
      </p:sp>
      <p:sp>
        <p:nvSpPr>
          <p:cNvPr id="7" name="Triangle isocèle 7"/>
          <p:cNvSpPr/>
          <p:nvPr userDrawn="1"/>
        </p:nvSpPr>
        <p:spPr>
          <a:xfrm rot="16200000">
            <a:off x="8415064" y="-184611"/>
            <a:ext cx="542117" cy="917174"/>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6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a:t> </a:t>
            </a:r>
          </a:p>
        </p:txBody>
      </p:sp>
      <p:sp>
        <p:nvSpPr>
          <p:cNvPr id="8" name="Triangle isocèle 7"/>
          <p:cNvSpPr/>
          <p:nvPr userDrawn="1"/>
        </p:nvSpPr>
        <p:spPr>
          <a:xfrm rot="16200000">
            <a:off x="8490797" y="9746"/>
            <a:ext cx="623545" cy="684275"/>
          </a:xfrm>
          <a:prstGeom prst="triangle">
            <a:avLst/>
          </a:prstGeom>
          <a:gradFill flip="none" rotWithShape="1">
            <a:gsLst>
              <a:gs pos="81000">
                <a:srgbClr val="004D6F">
                  <a:alpha val="48000"/>
                </a:srgbClr>
              </a:gs>
              <a:gs pos="27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a:t> </a:t>
            </a:r>
          </a:p>
        </p:txBody>
      </p:sp>
      <p:pic>
        <p:nvPicPr>
          <p:cNvPr id="9" name="Picture 4" descr="S:\serv_com\01_CHARTE-INSA-Rennes\2014\08_Modèles-PPT\Triangle-bas.eps"/>
          <p:cNvPicPr>
            <a:picLocks noChangeAspect="1" noChangeArrowheads="1"/>
          </p:cNvPicPr>
          <p:nvPr userDrawn="1"/>
        </p:nvPicPr>
        <p:blipFill>
          <a:blip r:embed="rId3"/>
          <a:srcRect b="42645"/>
          <a:stretch>
            <a:fillRect/>
          </a:stretch>
        </p:blipFill>
        <p:spPr bwMode="auto">
          <a:xfrm>
            <a:off x="1619250" y="6615113"/>
            <a:ext cx="1008063" cy="242887"/>
          </a:xfrm>
          <a:prstGeom prst="rect">
            <a:avLst/>
          </a:prstGeom>
          <a:noFill/>
          <a:ln w="9525">
            <a:noFill/>
            <a:miter lim="800000"/>
            <a:headEnd/>
            <a:tailEnd/>
          </a:ln>
        </p:spPr>
      </p:pic>
      <p:sp>
        <p:nvSpPr>
          <p:cNvPr id="15" name="Espace réservé du contenu 2"/>
          <p:cNvSpPr>
            <a:spLocks noGrp="1"/>
          </p:cNvSpPr>
          <p:nvPr>
            <p:ph idx="1"/>
          </p:nvPr>
        </p:nvSpPr>
        <p:spPr>
          <a:xfrm>
            <a:off x="377633" y="1333549"/>
            <a:ext cx="8424936" cy="4687739"/>
          </a:xfrm>
          <a:prstGeom prst="rect">
            <a:avLst/>
          </a:prstGeom>
        </p:spPr>
        <p:txBody>
          <a:bodyPr/>
          <a:lstStyle>
            <a:lvl1pPr>
              <a:lnSpc>
                <a:spcPct val="150000"/>
              </a:lnSpc>
              <a:defRPr sz="1600" b="1">
                <a:solidFill>
                  <a:schemeClr val="tx1"/>
                </a:solidFill>
                <a:latin typeface="Arial" pitchFamily="34" charset="0"/>
                <a:cs typeface="Arial" pitchFamily="34" charset="0"/>
              </a:defRPr>
            </a:lvl1pPr>
            <a:lvl2pPr marL="457200" indent="0">
              <a:lnSpc>
                <a:spcPct val="150000"/>
              </a:lnSpc>
              <a:buNone/>
              <a:defRPr sz="1400" baseline="0">
                <a:solidFill>
                  <a:srgbClr val="004D6F"/>
                </a:solidFill>
                <a:latin typeface="Arial" pitchFamily="34" charset="0"/>
                <a:cs typeface="Arial" pitchFamily="34" charset="0"/>
              </a:defRPr>
            </a:lvl2pPr>
            <a:lvl3pPr marL="914400" indent="0">
              <a:lnSpc>
                <a:spcPct val="150000"/>
              </a:lnSpc>
              <a:spcBef>
                <a:spcPts val="2400"/>
              </a:spcBef>
              <a:buNone/>
              <a:defRPr sz="1800">
                <a:solidFill>
                  <a:srgbClr val="587F8E"/>
                </a:solidFill>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17" name="Espace réservé du texte 12"/>
          <p:cNvSpPr>
            <a:spLocks noGrp="1"/>
          </p:cNvSpPr>
          <p:nvPr>
            <p:ph type="body" sz="quarter" idx="13"/>
          </p:nvPr>
        </p:nvSpPr>
        <p:spPr>
          <a:xfrm>
            <a:off x="1835696" y="121926"/>
            <a:ext cx="4608512" cy="423109"/>
          </a:xfrm>
          <a:prstGeom prst="rect">
            <a:avLst/>
          </a:prstGeom>
        </p:spPr>
        <p:txBody>
          <a:bodyPr/>
          <a:lstStyle>
            <a:lvl1pPr marL="0" indent="0" algn="r">
              <a:buFontTx/>
              <a:buNone/>
              <a:defRPr sz="1600" b="1" baseline="0">
                <a:solidFill>
                  <a:schemeClr val="tx1"/>
                </a:solidFill>
                <a:latin typeface="Arial" pitchFamily="34" charset="0"/>
                <a:cs typeface="Arial" pitchFamily="34" charset="0"/>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BAEE0653-3393-B64A-9846-04ADEB9E5F48}"/>
              </a:ext>
            </a:extLst>
          </p:cNvPr>
          <p:cNvSpPr>
            <a:spLocks noGrp="1"/>
          </p:cNvSpPr>
          <p:nvPr>
            <p:ph type="ftr" sz="quarter" idx="14"/>
          </p:nvPr>
        </p:nvSpPr>
        <p:spPr/>
        <p:txBody>
          <a:bodyPr/>
          <a:lstStyle/>
          <a:p>
            <a:r>
              <a:rPr lang="en-VN"/>
              <a:t>Deep Image Prior – VO Van Nghia – PHAM Tuan Kiet</a:t>
            </a:r>
            <a:endParaRPr lang="en-VN" dirty="0"/>
          </a:p>
        </p:txBody>
      </p:sp>
      <p:sp>
        <p:nvSpPr>
          <p:cNvPr id="19" name="Slide Number Placeholder 2">
            <a:extLst>
              <a:ext uri="{FF2B5EF4-FFF2-40B4-BE49-F238E27FC236}">
                <a16:creationId xmlns:a16="http://schemas.microsoft.com/office/drawing/2014/main" id="{E6381643-9232-DC4D-B21A-A80F89584BBC}"/>
              </a:ext>
            </a:extLst>
          </p:cNvPr>
          <p:cNvSpPr>
            <a:spLocks noGrp="1"/>
          </p:cNvSpPr>
          <p:nvPr>
            <p:ph type="sldNum" sz="quarter" idx="4"/>
          </p:nvPr>
        </p:nvSpPr>
        <p:spPr>
          <a:xfrm>
            <a:off x="251520" y="6409144"/>
            <a:ext cx="372217" cy="276999"/>
          </a:xfrm>
          <a:prstGeom prst="rect">
            <a:avLst/>
          </a:prstGeom>
        </p:spPr>
        <p:txBody>
          <a:bodyPr vert="horz" wrap="none" lIns="91440" tIns="45720" rIns="91440" bIns="45720" rtlCol="0" anchor="ctr" anchorCtr="1">
            <a:spAutoFit/>
          </a:bodyPr>
          <a:lstStyle>
            <a:lvl1pPr algn="r">
              <a:defRPr sz="1200">
                <a:solidFill>
                  <a:schemeClr val="tx1">
                    <a:tint val="75000"/>
                  </a:schemeClr>
                </a:solidFill>
              </a:defRPr>
            </a:lvl1pPr>
          </a:lstStyle>
          <a:p>
            <a:fld id="{6CFD69CD-9299-3A43-A681-11975F607E12}" type="slidenum">
              <a:rPr lang="en-VN" smtClean="0"/>
              <a:t>‹#›</a:t>
            </a:fld>
            <a:endParaRPr lang="en-V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C304-843E-474A-B387-E342009864D1}"/>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endParaRPr lang="en-VN"/>
          </a:p>
        </p:txBody>
      </p:sp>
      <p:sp>
        <p:nvSpPr>
          <p:cNvPr id="3" name="Footer Placeholder 2">
            <a:extLst>
              <a:ext uri="{FF2B5EF4-FFF2-40B4-BE49-F238E27FC236}">
                <a16:creationId xmlns:a16="http://schemas.microsoft.com/office/drawing/2014/main" id="{6C68F6C8-2DA0-0C4D-B404-D07FF2D938F1}"/>
              </a:ext>
            </a:extLst>
          </p:cNvPr>
          <p:cNvSpPr>
            <a:spLocks noGrp="1"/>
          </p:cNvSpPr>
          <p:nvPr>
            <p:ph type="ftr" sz="quarter" idx="10"/>
          </p:nvPr>
        </p:nvSpPr>
        <p:spPr/>
        <p:txBody>
          <a:bodyPr/>
          <a:lstStyle/>
          <a:p>
            <a:r>
              <a:rPr lang="en-VN"/>
              <a:t>Deep Image Prior – VO Van Nghia – PHAM Tuan Kiet</a:t>
            </a:r>
            <a:endParaRPr lang="en-VN" dirty="0"/>
          </a:p>
        </p:txBody>
      </p:sp>
    </p:spTree>
    <p:extLst>
      <p:ext uri="{BB962C8B-B14F-4D97-AF65-F5344CB8AC3E}">
        <p14:creationId xmlns:p14="http://schemas.microsoft.com/office/powerpoint/2010/main" val="10614578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Image 7"/>
          <p:cNvPicPr>
            <a:picLocks noChangeAspect="1"/>
          </p:cNvPicPr>
          <p:nvPr userDrawn="1"/>
        </p:nvPicPr>
        <p:blipFill>
          <a:blip r:embed="rId5"/>
          <a:srcRect/>
          <a:stretch>
            <a:fillRect/>
          </a:stretch>
        </p:blipFill>
        <p:spPr bwMode="auto">
          <a:xfrm>
            <a:off x="7642225" y="6237288"/>
            <a:ext cx="1495425" cy="620712"/>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A7DB609F-BCF3-8C47-B4EA-5E21F5FE5C55}"/>
              </a:ext>
            </a:extLst>
          </p:cNvPr>
          <p:cNvSpPr>
            <a:spLocks noGrp="1"/>
          </p:cNvSpPr>
          <p:nvPr>
            <p:ph type="ftr" sz="quarter" idx="3"/>
          </p:nvPr>
        </p:nvSpPr>
        <p:spPr>
          <a:xfrm>
            <a:off x="3028950" y="6400412"/>
            <a:ext cx="3847306" cy="277200"/>
          </a:xfrm>
          <a:prstGeom prst="rect">
            <a:avLst/>
          </a:prstGeom>
        </p:spPr>
        <p:txBody>
          <a:bodyPr vert="horz" lIns="91440" tIns="45720" rIns="91440" bIns="45720" rtlCol="0" anchor="ctr" anchorCtr="1">
            <a:spAutoFit/>
          </a:bodyPr>
          <a:lstStyle>
            <a:lvl1pPr algn="ctr">
              <a:defRPr sz="1200">
                <a:solidFill>
                  <a:schemeClr val="tx1">
                    <a:tint val="75000"/>
                  </a:schemeClr>
                </a:solidFill>
              </a:defRPr>
            </a:lvl1pPr>
          </a:lstStyle>
          <a:p>
            <a:r>
              <a:rPr lang="en-VN" dirty="0"/>
              <a:t>Deep Image Prior – VO Van Nghia – PHAM Tuan Kiet</a:t>
            </a:r>
          </a:p>
        </p:txBody>
      </p:sp>
      <p:sp>
        <p:nvSpPr>
          <p:cNvPr id="3" name="Slide Number Placeholder 2">
            <a:extLst>
              <a:ext uri="{FF2B5EF4-FFF2-40B4-BE49-F238E27FC236}">
                <a16:creationId xmlns:a16="http://schemas.microsoft.com/office/drawing/2014/main" id="{D001DCC2-5375-AA4D-B58B-EC7809C6BBB9}"/>
              </a:ext>
            </a:extLst>
          </p:cNvPr>
          <p:cNvSpPr>
            <a:spLocks noGrp="1"/>
          </p:cNvSpPr>
          <p:nvPr>
            <p:ph type="sldNum" sz="quarter" idx="4"/>
          </p:nvPr>
        </p:nvSpPr>
        <p:spPr>
          <a:xfrm>
            <a:off x="251520" y="6409144"/>
            <a:ext cx="372217" cy="276999"/>
          </a:xfrm>
          <a:prstGeom prst="rect">
            <a:avLst/>
          </a:prstGeom>
        </p:spPr>
        <p:txBody>
          <a:bodyPr vert="horz" wrap="none" lIns="91440" tIns="45720" rIns="91440" bIns="45720" rtlCol="0" anchor="ctr" anchorCtr="1">
            <a:spAutoFit/>
          </a:bodyPr>
          <a:lstStyle>
            <a:lvl1pPr algn="r">
              <a:defRPr sz="1200">
                <a:solidFill>
                  <a:schemeClr val="tx1">
                    <a:tint val="75000"/>
                  </a:schemeClr>
                </a:solidFill>
              </a:defRPr>
            </a:lvl1pPr>
          </a:lstStyle>
          <a:p>
            <a:fld id="{6CFD69CD-9299-3A43-A681-11975F607E12}" type="slidenum">
              <a:rPr lang="en-VN" smtClean="0"/>
              <a:t>‹#›</a:t>
            </a:fld>
            <a:endParaRPr lang="en-VN"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7405D1-DB43-B548-86A2-793326CE1C78}"/>
              </a:ext>
            </a:extLst>
          </p:cNvPr>
          <p:cNvSpPr/>
          <p:nvPr/>
        </p:nvSpPr>
        <p:spPr>
          <a:xfrm>
            <a:off x="3280182" y="3873822"/>
            <a:ext cx="5612993" cy="923330"/>
          </a:xfrm>
          <a:prstGeom prst="rect">
            <a:avLst/>
          </a:prstGeom>
          <a:noFill/>
        </p:spPr>
        <p:txBody>
          <a:bodyPr wrap="squar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Deep Image Prior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F071A718-67F8-8F4F-8F94-F708BD05A8FA}"/>
              </a:ext>
            </a:extLst>
          </p:cNvPr>
          <p:cNvSpPr txBox="1"/>
          <p:nvPr/>
        </p:nvSpPr>
        <p:spPr>
          <a:xfrm>
            <a:off x="6156176" y="4839655"/>
            <a:ext cx="2736999" cy="923330"/>
          </a:xfrm>
          <a:prstGeom prst="rect">
            <a:avLst/>
          </a:prstGeom>
          <a:noFill/>
        </p:spPr>
        <p:txBody>
          <a:bodyPr wrap="square" rtlCol="0" anchor="ctr" anchorCtr="1">
            <a:spAutoFit/>
          </a:bodyPr>
          <a:lstStyle/>
          <a:p>
            <a:pPr algn="r"/>
            <a:r>
              <a:rPr lang="fr-FR"/>
              <a:t>VO Van Nghia</a:t>
            </a:r>
          </a:p>
          <a:p>
            <a:pPr algn="r"/>
            <a:r>
              <a:rPr lang="fr-FR"/>
              <a:t>PHAM Tuan Kiet</a:t>
            </a:r>
          </a:p>
          <a:p>
            <a:pPr algn="r"/>
            <a:r>
              <a:rPr lang="fr-FR"/>
              <a:t>Encadrant: Pière Weiss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D6023E-DEB7-6D4B-B52D-E19943D6BA67}"/>
              </a:ext>
            </a:extLst>
          </p:cNvPr>
          <p:cNvSpPr>
            <a:spLocks noGrp="1"/>
          </p:cNvSpPr>
          <p:nvPr>
            <p:ph type="body" sz="quarter" idx="13"/>
          </p:nvPr>
        </p:nvSpPr>
        <p:spPr/>
        <p:txBody>
          <a:bodyPr/>
          <a:lstStyle/>
          <a:p>
            <a:r>
              <a:rPr lang="en-VN" dirty="0"/>
              <a:t>3. Mathematics et Deep Learning</a:t>
            </a:r>
          </a:p>
        </p:txBody>
      </p:sp>
      <p:sp>
        <p:nvSpPr>
          <p:cNvPr id="4" name="Footer Placeholder 3">
            <a:extLst>
              <a:ext uri="{FF2B5EF4-FFF2-40B4-BE49-F238E27FC236}">
                <a16:creationId xmlns:a16="http://schemas.microsoft.com/office/drawing/2014/main" id="{F79057A2-9F7E-DD46-BDA1-2B7B3D016975}"/>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E9C66216-5DF9-4746-ACB3-DEEB97713FD2}"/>
              </a:ext>
            </a:extLst>
          </p:cNvPr>
          <p:cNvSpPr>
            <a:spLocks noGrp="1"/>
          </p:cNvSpPr>
          <p:nvPr>
            <p:ph type="sldNum" sz="quarter" idx="4"/>
          </p:nvPr>
        </p:nvSpPr>
        <p:spPr/>
        <p:txBody>
          <a:bodyPr/>
          <a:lstStyle/>
          <a:p>
            <a:fld id="{6CFD69CD-9299-3A43-A681-11975F607E12}" type="slidenum">
              <a:rPr lang="en-VN" smtClean="0"/>
              <a:t>9</a:t>
            </a:fld>
            <a:endParaRPr lang="en-VN" dirty="0"/>
          </a:p>
        </p:txBody>
      </p:sp>
      <p:pic>
        <p:nvPicPr>
          <p:cNvPr id="8" name="Content Placeholder 7" descr="Table&#10;&#10;Description automatically generated">
            <a:extLst>
              <a:ext uri="{FF2B5EF4-FFF2-40B4-BE49-F238E27FC236}">
                <a16:creationId xmlns:a16="http://schemas.microsoft.com/office/drawing/2014/main" id="{784B039C-693A-8C4B-B481-2B594E346B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7664" y="2420889"/>
            <a:ext cx="3862564" cy="1872208"/>
          </a:xfrm>
        </p:spPr>
      </p:pic>
      <p:pic>
        <p:nvPicPr>
          <p:cNvPr id="12" name="Picture 11" descr="Chart&#10;&#10;Description automatically generated">
            <a:extLst>
              <a:ext uri="{FF2B5EF4-FFF2-40B4-BE49-F238E27FC236}">
                <a16:creationId xmlns:a16="http://schemas.microsoft.com/office/drawing/2014/main" id="{DE694FFE-28CA-C24D-B356-4661133B6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774" y="2429219"/>
            <a:ext cx="4122072" cy="1872208"/>
          </a:xfrm>
          <a:prstGeom prst="rect">
            <a:avLst/>
          </a:prstGeom>
        </p:spPr>
      </p:pic>
      <p:pic>
        <p:nvPicPr>
          <p:cNvPr id="14" name="Graphic 13">
            <a:extLst>
              <a:ext uri="{FF2B5EF4-FFF2-40B4-BE49-F238E27FC236}">
                <a16:creationId xmlns:a16="http://schemas.microsoft.com/office/drawing/2014/main" id="{F1AE79CD-03C3-DA43-8451-D7596663DA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046" y="4509120"/>
            <a:ext cx="3225800" cy="342900"/>
          </a:xfrm>
          <a:prstGeom prst="rect">
            <a:avLst/>
          </a:prstGeom>
        </p:spPr>
      </p:pic>
      <p:pic>
        <p:nvPicPr>
          <p:cNvPr id="16" name="Graphic 15">
            <a:extLst>
              <a:ext uri="{FF2B5EF4-FFF2-40B4-BE49-F238E27FC236}">
                <a16:creationId xmlns:a16="http://schemas.microsoft.com/office/drawing/2014/main" id="{DB1FEEAE-435F-ED4F-AAC9-A018F0BAD8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4410" y="4598020"/>
            <a:ext cx="1320800" cy="165100"/>
          </a:xfrm>
          <a:prstGeom prst="rect">
            <a:avLst/>
          </a:prstGeom>
        </p:spPr>
      </p:pic>
    </p:spTree>
    <p:extLst>
      <p:ext uri="{BB962C8B-B14F-4D97-AF65-F5344CB8AC3E}">
        <p14:creationId xmlns:p14="http://schemas.microsoft.com/office/powerpoint/2010/main" val="1800349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4496763-B6F8-BF4D-B6BE-BC9592D63C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806" y="2331244"/>
            <a:ext cx="7962900" cy="2692400"/>
          </a:xfrm>
        </p:spPr>
      </p:pic>
      <p:sp>
        <p:nvSpPr>
          <p:cNvPr id="3" name="Text Placeholder 2">
            <a:extLst>
              <a:ext uri="{FF2B5EF4-FFF2-40B4-BE49-F238E27FC236}">
                <a16:creationId xmlns:a16="http://schemas.microsoft.com/office/drawing/2014/main" id="{91782456-14D1-4C47-89D9-3C0CB246D3C2}"/>
              </a:ext>
            </a:extLst>
          </p:cNvPr>
          <p:cNvSpPr>
            <a:spLocks noGrp="1"/>
          </p:cNvSpPr>
          <p:nvPr>
            <p:ph type="body" sz="quarter" idx="13"/>
          </p:nvPr>
        </p:nvSpPr>
        <p:spPr/>
        <p:txBody>
          <a:bodyPr/>
          <a:lstStyle/>
          <a:p>
            <a:r>
              <a:rPr lang="en-VN" dirty="0"/>
              <a:t>3. Mathematics et Deep Learning</a:t>
            </a:r>
          </a:p>
          <a:p>
            <a:endParaRPr lang="en-VN" dirty="0"/>
          </a:p>
        </p:txBody>
      </p:sp>
      <p:sp>
        <p:nvSpPr>
          <p:cNvPr id="4" name="Footer Placeholder 3">
            <a:extLst>
              <a:ext uri="{FF2B5EF4-FFF2-40B4-BE49-F238E27FC236}">
                <a16:creationId xmlns:a16="http://schemas.microsoft.com/office/drawing/2014/main" id="{0E905981-79E4-3141-BB3D-F1339F46976E}"/>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80DD0AA4-8811-CC4A-A593-E81511052A19}"/>
              </a:ext>
            </a:extLst>
          </p:cNvPr>
          <p:cNvSpPr>
            <a:spLocks noGrp="1"/>
          </p:cNvSpPr>
          <p:nvPr>
            <p:ph type="sldNum" sz="quarter" idx="4"/>
          </p:nvPr>
        </p:nvSpPr>
        <p:spPr/>
        <p:txBody>
          <a:bodyPr/>
          <a:lstStyle/>
          <a:p>
            <a:fld id="{6CFD69CD-9299-3A43-A681-11975F607E12}" type="slidenum">
              <a:rPr lang="en-VN" smtClean="0"/>
              <a:t>10</a:t>
            </a:fld>
            <a:endParaRPr lang="en-VN" dirty="0"/>
          </a:p>
        </p:txBody>
      </p:sp>
    </p:spTree>
    <p:extLst>
      <p:ext uri="{BB962C8B-B14F-4D97-AF65-F5344CB8AC3E}">
        <p14:creationId xmlns:p14="http://schemas.microsoft.com/office/powerpoint/2010/main" val="2488366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179F12-D72F-AB46-B65E-A72E656189F7}"/>
              </a:ext>
            </a:extLst>
          </p:cNvPr>
          <p:cNvSpPr>
            <a:spLocks noGrp="1"/>
          </p:cNvSpPr>
          <p:nvPr>
            <p:ph type="body" sz="quarter" idx="13"/>
          </p:nvPr>
        </p:nvSpPr>
        <p:spPr/>
        <p:txBody>
          <a:bodyPr/>
          <a:lstStyle/>
          <a:p>
            <a:r>
              <a:rPr lang="en-VN" dirty="0"/>
              <a:t>4. Deep Image Prior</a:t>
            </a:r>
          </a:p>
        </p:txBody>
      </p:sp>
      <p:sp>
        <p:nvSpPr>
          <p:cNvPr id="4" name="Footer Placeholder 3">
            <a:extLst>
              <a:ext uri="{FF2B5EF4-FFF2-40B4-BE49-F238E27FC236}">
                <a16:creationId xmlns:a16="http://schemas.microsoft.com/office/drawing/2014/main" id="{5BB56CB5-E9BB-954A-898A-EADB2ABCA38B}"/>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97317D45-1EAB-8447-9AE1-BCD5D02D3D22}"/>
              </a:ext>
            </a:extLst>
          </p:cNvPr>
          <p:cNvSpPr>
            <a:spLocks noGrp="1"/>
          </p:cNvSpPr>
          <p:nvPr>
            <p:ph type="sldNum" sz="quarter" idx="4"/>
          </p:nvPr>
        </p:nvSpPr>
        <p:spPr/>
        <p:txBody>
          <a:bodyPr/>
          <a:lstStyle/>
          <a:p>
            <a:fld id="{6CFD69CD-9299-3A43-A681-11975F607E12}" type="slidenum">
              <a:rPr lang="en-VN" smtClean="0"/>
              <a:t>11</a:t>
            </a:fld>
            <a:endParaRPr lang="en-VN" dirty="0"/>
          </a:p>
        </p:txBody>
      </p:sp>
      <p:pic>
        <p:nvPicPr>
          <p:cNvPr id="2050" name="Picture 2">
            <a:extLst>
              <a:ext uri="{FF2B5EF4-FFF2-40B4-BE49-F238E27FC236}">
                <a16:creationId xmlns:a16="http://schemas.microsoft.com/office/drawing/2014/main" id="{150AF0C5-62ED-5441-9609-F4D1CDFC7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0" y="1919376"/>
            <a:ext cx="43053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45435BD6-4A1C-F841-889D-F957FF9C6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881" y="2925137"/>
            <a:ext cx="5840237" cy="7613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0BFFC54-96DC-B14A-9F58-B3E5C0C472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5055" y="3896461"/>
            <a:ext cx="4656848" cy="59030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7ED840E9-897B-9646-92DE-19EE395B36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069" y="4767110"/>
            <a:ext cx="3093988" cy="651366"/>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82E90097-0D66-5E40-9FB3-057163BE1909}"/>
              </a:ext>
            </a:extLst>
          </p:cNvPr>
          <p:cNvSpPr/>
          <p:nvPr/>
        </p:nvSpPr>
        <p:spPr>
          <a:xfrm>
            <a:off x="623737" y="3125673"/>
            <a:ext cx="727388" cy="360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Right Arrow 20">
            <a:extLst>
              <a:ext uri="{FF2B5EF4-FFF2-40B4-BE49-F238E27FC236}">
                <a16:creationId xmlns:a16="http://schemas.microsoft.com/office/drawing/2014/main" id="{F97C9088-0595-D441-84EE-3A73DE164562}"/>
              </a:ext>
            </a:extLst>
          </p:cNvPr>
          <p:cNvSpPr/>
          <p:nvPr/>
        </p:nvSpPr>
        <p:spPr>
          <a:xfrm>
            <a:off x="600877" y="4017213"/>
            <a:ext cx="727388" cy="360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ight Arrow 21">
            <a:extLst>
              <a:ext uri="{FF2B5EF4-FFF2-40B4-BE49-F238E27FC236}">
                <a16:creationId xmlns:a16="http://schemas.microsoft.com/office/drawing/2014/main" id="{9D089B4C-330A-BE40-993E-43C17226315F}"/>
              </a:ext>
            </a:extLst>
          </p:cNvPr>
          <p:cNvSpPr/>
          <p:nvPr/>
        </p:nvSpPr>
        <p:spPr>
          <a:xfrm>
            <a:off x="623737" y="4912646"/>
            <a:ext cx="727388" cy="360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868166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AFB30D-8429-954B-A797-F2381FA373EE}"/>
              </a:ext>
            </a:extLst>
          </p:cNvPr>
          <p:cNvSpPr>
            <a:spLocks noGrp="1"/>
          </p:cNvSpPr>
          <p:nvPr>
            <p:ph type="body" sz="quarter" idx="13"/>
          </p:nvPr>
        </p:nvSpPr>
        <p:spPr/>
        <p:txBody>
          <a:bodyPr/>
          <a:lstStyle/>
          <a:p>
            <a:r>
              <a:rPr lang="en-VN" dirty="0"/>
              <a:t>4. Deep Image Prior</a:t>
            </a:r>
          </a:p>
          <a:p>
            <a:endParaRPr lang="en-VN" dirty="0"/>
          </a:p>
        </p:txBody>
      </p:sp>
      <p:sp>
        <p:nvSpPr>
          <p:cNvPr id="4" name="Footer Placeholder 3">
            <a:extLst>
              <a:ext uri="{FF2B5EF4-FFF2-40B4-BE49-F238E27FC236}">
                <a16:creationId xmlns:a16="http://schemas.microsoft.com/office/drawing/2014/main" id="{6EED2C29-C10F-9F43-8C86-C814BD881650}"/>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F5C00D45-AECA-764A-9A7E-FC350CDA5BD4}"/>
              </a:ext>
            </a:extLst>
          </p:cNvPr>
          <p:cNvSpPr>
            <a:spLocks noGrp="1"/>
          </p:cNvSpPr>
          <p:nvPr>
            <p:ph type="sldNum" sz="quarter" idx="4"/>
          </p:nvPr>
        </p:nvSpPr>
        <p:spPr/>
        <p:txBody>
          <a:bodyPr/>
          <a:lstStyle/>
          <a:p>
            <a:fld id="{6CFD69CD-9299-3A43-A681-11975F607E12}" type="slidenum">
              <a:rPr lang="en-VN" smtClean="0"/>
              <a:t>12</a:t>
            </a:fld>
            <a:endParaRPr lang="en-VN" dirty="0"/>
          </a:p>
        </p:txBody>
      </p:sp>
      <p:pic>
        <p:nvPicPr>
          <p:cNvPr id="1026" name="Picture 2">
            <a:extLst>
              <a:ext uri="{FF2B5EF4-FFF2-40B4-BE49-F238E27FC236}">
                <a16:creationId xmlns:a16="http://schemas.microsoft.com/office/drawing/2014/main" id="{AE640101-3B28-3844-BBE7-A545F1052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850" y="4527091"/>
            <a:ext cx="51943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98C63D3-1B9D-F742-B727-D096B5FEB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7" y="3085812"/>
            <a:ext cx="40513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9ED6F0-6C61-2A43-B202-F34B1089B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049" y="2288678"/>
            <a:ext cx="2044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928BFE5-4DCD-B749-A59B-E031730FCE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737" y="1383306"/>
            <a:ext cx="5410200" cy="68580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0FD853D5-B9B4-D54B-8DA2-3FE04F774671}"/>
              </a:ext>
            </a:extLst>
          </p:cNvPr>
          <p:cNvSpPr/>
          <p:nvPr/>
        </p:nvSpPr>
        <p:spPr>
          <a:xfrm>
            <a:off x="623737" y="4699418"/>
            <a:ext cx="727388" cy="360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50988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B5A128-A4FA-D74B-AAEC-7FE3B23F4071}"/>
              </a:ext>
            </a:extLst>
          </p:cNvPr>
          <p:cNvSpPr>
            <a:spLocks noGrp="1"/>
          </p:cNvSpPr>
          <p:nvPr>
            <p:ph idx="1"/>
          </p:nvPr>
        </p:nvSpPr>
        <p:spPr>
          <a:xfrm>
            <a:off x="359532" y="2802418"/>
            <a:ext cx="8424936" cy="1253164"/>
          </a:xfrm>
        </p:spPr>
        <p:txBody>
          <a:bodyPr anchor="ctr" anchorCtr="1">
            <a:spAutoFit/>
          </a:bodyPr>
          <a:lstStyle/>
          <a:p>
            <a:r>
              <a:rPr lang="fr-FR"/>
              <a:t>Faire la connaissance avec le réseau neuronal convolutif</a:t>
            </a:r>
          </a:p>
          <a:p>
            <a:r>
              <a:rPr lang="fr-FR"/>
              <a:t>Étudier une nouvelle technique de traitement d’image: DIP</a:t>
            </a:r>
          </a:p>
          <a:p>
            <a:r>
              <a:rPr lang="fr-FR"/>
              <a:t>Fonctionnement de la technique Deep Image Prior</a:t>
            </a:r>
          </a:p>
        </p:txBody>
      </p:sp>
      <p:sp>
        <p:nvSpPr>
          <p:cNvPr id="3" name="Text Placeholder 2">
            <a:extLst>
              <a:ext uri="{FF2B5EF4-FFF2-40B4-BE49-F238E27FC236}">
                <a16:creationId xmlns:a16="http://schemas.microsoft.com/office/drawing/2014/main" id="{BDD7F0BF-7C96-7642-94C2-E10E29F6F510}"/>
              </a:ext>
            </a:extLst>
          </p:cNvPr>
          <p:cNvSpPr>
            <a:spLocks noGrp="1"/>
          </p:cNvSpPr>
          <p:nvPr>
            <p:ph type="body" sz="quarter" idx="13"/>
          </p:nvPr>
        </p:nvSpPr>
        <p:spPr/>
        <p:txBody>
          <a:bodyPr/>
          <a:lstStyle/>
          <a:p>
            <a:r>
              <a:rPr lang="fr-FR"/>
              <a:t>5. Conclusion</a:t>
            </a:r>
          </a:p>
        </p:txBody>
      </p:sp>
      <p:sp>
        <p:nvSpPr>
          <p:cNvPr id="4" name="Footer Placeholder 3">
            <a:extLst>
              <a:ext uri="{FF2B5EF4-FFF2-40B4-BE49-F238E27FC236}">
                <a16:creationId xmlns:a16="http://schemas.microsoft.com/office/drawing/2014/main" id="{8EA17465-6FED-B64F-899A-C574C0D35645}"/>
              </a:ext>
            </a:extLst>
          </p:cNvPr>
          <p:cNvSpPr>
            <a:spLocks noGrp="1"/>
          </p:cNvSpPr>
          <p:nvPr>
            <p:ph type="ftr" sz="quarter" idx="14"/>
          </p:nvPr>
        </p:nvSpPr>
        <p:spPr/>
        <p:txBody>
          <a:bodyPr/>
          <a:lstStyle/>
          <a:p>
            <a:r>
              <a:rPr lang="fr-FR"/>
              <a:t>Deep Image Prior – VO Van Nghia – PHAM Tuan Kiet</a:t>
            </a:r>
          </a:p>
        </p:txBody>
      </p:sp>
      <p:sp>
        <p:nvSpPr>
          <p:cNvPr id="5" name="Slide Number Placeholder 4">
            <a:extLst>
              <a:ext uri="{FF2B5EF4-FFF2-40B4-BE49-F238E27FC236}">
                <a16:creationId xmlns:a16="http://schemas.microsoft.com/office/drawing/2014/main" id="{54D55D65-A7B1-4A4B-86C0-6E25A3586B84}"/>
              </a:ext>
            </a:extLst>
          </p:cNvPr>
          <p:cNvSpPr>
            <a:spLocks noGrp="1"/>
          </p:cNvSpPr>
          <p:nvPr>
            <p:ph type="sldNum" sz="quarter" idx="4"/>
          </p:nvPr>
        </p:nvSpPr>
        <p:spPr>
          <a:xfrm>
            <a:off x="269153" y="6409144"/>
            <a:ext cx="354584" cy="276999"/>
          </a:xfrm>
        </p:spPr>
        <p:txBody>
          <a:bodyPr/>
          <a:lstStyle/>
          <a:p>
            <a:fld id="{6CFD69CD-9299-3A43-A681-11975F607E12}" type="slidenum">
              <a:rPr lang="fr-FR" smtClean="0"/>
              <a:t>13</a:t>
            </a:fld>
            <a:endParaRPr lang="fr-FR"/>
          </a:p>
        </p:txBody>
      </p:sp>
    </p:spTree>
    <p:extLst>
      <p:ext uri="{BB962C8B-B14F-4D97-AF65-F5344CB8AC3E}">
        <p14:creationId xmlns:p14="http://schemas.microsoft.com/office/powerpoint/2010/main" val="1397820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70C83F-5C4B-4F4B-9D19-2A8B37F569F9}"/>
              </a:ext>
            </a:extLst>
          </p:cNvPr>
          <p:cNvSpPr>
            <a:spLocks noGrp="1"/>
          </p:cNvSpPr>
          <p:nvPr>
            <p:ph type="ftr" sz="quarter" idx="14"/>
          </p:nvPr>
        </p:nvSpPr>
        <p:spPr/>
        <p:txBody>
          <a:bodyPr/>
          <a:lstStyle/>
          <a:p>
            <a:r>
              <a:rPr lang="fr-FR"/>
              <a:t>Deep Image Prior – VO Van Nghia – PHAM Tuan Kiet</a:t>
            </a:r>
          </a:p>
        </p:txBody>
      </p:sp>
      <p:sp>
        <p:nvSpPr>
          <p:cNvPr id="5" name="Slide Number Placeholder 4">
            <a:extLst>
              <a:ext uri="{FF2B5EF4-FFF2-40B4-BE49-F238E27FC236}">
                <a16:creationId xmlns:a16="http://schemas.microsoft.com/office/drawing/2014/main" id="{92123572-7B6C-7741-9FE1-2857541C4DD3}"/>
              </a:ext>
            </a:extLst>
          </p:cNvPr>
          <p:cNvSpPr>
            <a:spLocks noGrp="1"/>
          </p:cNvSpPr>
          <p:nvPr>
            <p:ph type="sldNum" sz="quarter" idx="4"/>
          </p:nvPr>
        </p:nvSpPr>
        <p:spPr>
          <a:xfrm>
            <a:off x="354111" y="6409144"/>
            <a:ext cx="269626" cy="276999"/>
          </a:xfrm>
        </p:spPr>
        <p:txBody>
          <a:bodyPr/>
          <a:lstStyle/>
          <a:p>
            <a:fld id="{6CFD69CD-9299-3A43-A681-11975F607E12}" type="slidenum">
              <a:rPr lang="fr-FR" smtClean="0"/>
              <a:t>14</a:t>
            </a:fld>
            <a:endParaRPr lang="fr-FR"/>
          </a:p>
        </p:txBody>
      </p:sp>
      <p:sp>
        <p:nvSpPr>
          <p:cNvPr id="6" name="Rectangle 5">
            <a:extLst>
              <a:ext uri="{FF2B5EF4-FFF2-40B4-BE49-F238E27FC236}">
                <a16:creationId xmlns:a16="http://schemas.microsoft.com/office/drawing/2014/main" id="{D4FC4855-EB6A-E940-9BCA-288610AF52D1}"/>
              </a:ext>
            </a:extLst>
          </p:cNvPr>
          <p:cNvSpPr/>
          <p:nvPr/>
        </p:nvSpPr>
        <p:spPr>
          <a:xfrm>
            <a:off x="672002" y="2551837"/>
            <a:ext cx="7799996" cy="1754326"/>
          </a:xfrm>
          <a:prstGeom prst="rect">
            <a:avLst/>
          </a:prstGeom>
          <a:noFill/>
        </p:spPr>
        <p:txBody>
          <a:bodyPr wrap="square" lIns="91440" tIns="45720" rIns="91440" bIns="45720">
            <a:spAutoFit/>
          </a:bodyPr>
          <a:lstStyle/>
          <a:p>
            <a:pPr algn="ctr"/>
            <a:r>
              <a:rPr lang="fr-FR" sz="5400" b="0" cap="none" spc="0" dirty="0">
                <a:ln w="0"/>
                <a:solidFill>
                  <a:srgbClr val="FF0000"/>
                </a:solidFill>
                <a:effectLst>
                  <a:outerShdw blurRad="38100" dist="19050" dir="2700000" algn="tl" rotWithShape="0">
                    <a:schemeClr val="dk1">
                      <a:alpha val="40000"/>
                    </a:schemeClr>
                  </a:outerShdw>
                </a:effectLst>
              </a:rPr>
              <a:t>MERCI DE VOTRE ATTENTION !</a:t>
            </a:r>
          </a:p>
        </p:txBody>
      </p:sp>
    </p:spTree>
    <p:extLst>
      <p:ext uri="{BB962C8B-B14F-4D97-AF65-F5344CB8AC3E}">
        <p14:creationId xmlns:p14="http://schemas.microsoft.com/office/powerpoint/2010/main" val="319225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470C1A-98E8-4042-800C-E3F15F1ED2AB}"/>
              </a:ext>
            </a:extLst>
          </p:cNvPr>
          <p:cNvSpPr>
            <a:spLocks noGrp="1"/>
          </p:cNvSpPr>
          <p:nvPr>
            <p:ph idx="1"/>
          </p:nvPr>
        </p:nvSpPr>
        <p:spPr>
          <a:xfrm>
            <a:off x="437628" y="2383842"/>
            <a:ext cx="3496470" cy="2090316"/>
          </a:xfrm>
        </p:spPr>
        <p:txBody>
          <a:bodyPr wrap="none" anchor="ctr" anchorCtr="1">
            <a:spAutoFit/>
          </a:bodyPr>
          <a:lstStyle/>
          <a:p>
            <a:pPr>
              <a:buAutoNum type="arabicPeriod"/>
            </a:pPr>
            <a:r>
              <a:rPr lang="en-VN" dirty="0"/>
              <a:t>Introduction</a:t>
            </a:r>
          </a:p>
          <a:p>
            <a:pPr>
              <a:buAutoNum type="arabicPeriod"/>
            </a:pPr>
            <a:r>
              <a:rPr lang="en-VN" dirty="0"/>
              <a:t>Les aspect techniques</a:t>
            </a:r>
          </a:p>
          <a:p>
            <a:pPr>
              <a:buAutoNum type="arabicPeriod"/>
            </a:pPr>
            <a:r>
              <a:rPr lang="en-VN" dirty="0"/>
              <a:t>Mathematics et Deep Learning</a:t>
            </a:r>
          </a:p>
          <a:p>
            <a:pPr>
              <a:buFont typeface="Arial" charset="0"/>
              <a:buAutoNum type="arabicPeriod"/>
            </a:pPr>
            <a:r>
              <a:rPr lang="en-VN" dirty="0"/>
              <a:t>Deep Image Prior</a:t>
            </a:r>
          </a:p>
          <a:p>
            <a:pPr>
              <a:buAutoNum type="arabicPeriod"/>
            </a:pPr>
            <a:r>
              <a:rPr lang="en-VN" dirty="0"/>
              <a:t>Conclusion</a:t>
            </a:r>
          </a:p>
        </p:txBody>
      </p:sp>
      <p:sp>
        <p:nvSpPr>
          <p:cNvPr id="3" name="Text Placeholder 2">
            <a:extLst>
              <a:ext uri="{FF2B5EF4-FFF2-40B4-BE49-F238E27FC236}">
                <a16:creationId xmlns:a16="http://schemas.microsoft.com/office/drawing/2014/main" id="{7658996E-4BC0-9148-B2DA-4D19C8F2B98C}"/>
              </a:ext>
            </a:extLst>
          </p:cNvPr>
          <p:cNvSpPr>
            <a:spLocks noGrp="1"/>
          </p:cNvSpPr>
          <p:nvPr>
            <p:ph type="body" sz="quarter" idx="13"/>
          </p:nvPr>
        </p:nvSpPr>
        <p:spPr/>
        <p:txBody>
          <a:bodyPr/>
          <a:lstStyle/>
          <a:p>
            <a:r>
              <a:rPr lang="en-US" dirty="0"/>
              <a:t>Table des matières</a:t>
            </a:r>
            <a:endParaRPr lang="en-VN" dirty="0"/>
          </a:p>
        </p:txBody>
      </p:sp>
      <p:sp>
        <p:nvSpPr>
          <p:cNvPr id="4" name="Footer Placeholder 3">
            <a:extLst>
              <a:ext uri="{FF2B5EF4-FFF2-40B4-BE49-F238E27FC236}">
                <a16:creationId xmlns:a16="http://schemas.microsoft.com/office/drawing/2014/main" id="{A2B72C77-8ACF-4142-AD57-364B8B17BE71}"/>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C7552B38-C488-704F-AB27-A4C631374753}"/>
              </a:ext>
            </a:extLst>
          </p:cNvPr>
          <p:cNvSpPr>
            <a:spLocks noGrp="1"/>
          </p:cNvSpPr>
          <p:nvPr>
            <p:ph type="sldNum" sz="quarter" idx="4"/>
          </p:nvPr>
        </p:nvSpPr>
        <p:spPr/>
        <p:txBody>
          <a:bodyPr/>
          <a:lstStyle/>
          <a:p>
            <a:fld id="{6CFD69CD-9299-3A43-A681-11975F607E12}" type="slidenum">
              <a:rPr lang="en-VN" smtClean="0"/>
              <a:t>1</a:t>
            </a:fld>
            <a:endParaRPr lang="en-VN" dirty="0"/>
          </a:p>
        </p:txBody>
      </p:sp>
    </p:spTree>
    <p:extLst>
      <p:ext uri="{BB962C8B-B14F-4D97-AF65-F5344CB8AC3E}">
        <p14:creationId xmlns:p14="http://schemas.microsoft.com/office/powerpoint/2010/main" val="3867109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BB773-5F4B-934B-8B07-4FF0CAE123B0}"/>
              </a:ext>
            </a:extLst>
          </p:cNvPr>
          <p:cNvSpPr>
            <a:spLocks noGrp="1"/>
          </p:cNvSpPr>
          <p:nvPr>
            <p:ph type="body" sz="quarter" idx="13"/>
          </p:nvPr>
        </p:nvSpPr>
        <p:spPr/>
        <p:txBody>
          <a:bodyPr/>
          <a:lstStyle/>
          <a:p>
            <a:r>
              <a:rPr lang="en-VN" dirty="0"/>
              <a:t>1. Introduction</a:t>
            </a:r>
          </a:p>
        </p:txBody>
      </p:sp>
      <p:sp>
        <p:nvSpPr>
          <p:cNvPr id="4" name="Footer Placeholder 3">
            <a:extLst>
              <a:ext uri="{FF2B5EF4-FFF2-40B4-BE49-F238E27FC236}">
                <a16:creationId xmlns:a16="http://schemas.microsoft.com/office/drawing/2014/main" id="{B7BA0BF8-FE1C-294A-BBB8-7B77DA88550D}"/>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90F7895E-FC1D-7F48-889E-840E0C688FA7}"/>
              </a:ext>
            </a:extLst>
          </p:cNvPr>
          <p:cNvSpPr>
            <a:spLocks noGrp="1"/>
          </p:cNvSpPr>
          <p:nvPr>
            <p:ph type="sldNum" sz="quarter" idx="4"/>
          </p:nvPr>
        </p:nvSpPr>
        <p:spPr/>
        <p:txBody>
          <a:bodyPr/>
          <a:lstStyle/>
          <a:p>
            <a:fld id="{6CFD69CD-9299-3A43-A681-11975F607E12}" type="slidenum">
              <a:rPr lang="en-VN" smtClean="0"/>
              <a:t>2</a:t>
            </a:fld>
            <a:endParaRPr lang="en-VN" dirty="0"/>
          </a:p>
        </p:txBody>
      </p:sp>
      <p:pic>
        <p:nvPicPr>
          <p:cNvPr id="1026" name="Picture 2" descr="AI Can (Sort Of) Explain Its Thought Process | Dogtown Media">
            <a:extLst>
              <a:ext uri="{FF2B5EF4-FFF2-40B4-BE49-F238E27FC236}">
                <a16:creationId xmlns:a16="http://schemas.microsoft.com/office/drawing/2014/main" id="{63980A43-41E4-2842-BDE2-9D9E7E82E4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49500" y="1524000"/>
            <a:ext cx="444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14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BA2E763-15D7-9E43-A157-694EF0D763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0571" y="1088740"/>
            <a:ext cx="7722858" cy="4680520"/>
          </a:xfrm>
        </p:spPr>
      </p:pic>
      <p:sp>
        <p:nvSpPr>
          <p:cNvPr id="3" name="Text Placeholder 2">
            <a:extLst>
              <a:ext uri="{FF2B5EF4-FFF2-40B4-BE49-F238E27FC236}">
                <a16:creationId xmlns:a16="http://schemas.microsoft.com/office/drawing/2014/main" id="{FCAF5F5F-6182-1048-8CEE-E870C5BC2ED5}"/>
              </a:ext>
            </a:extLst>
          </p:cNvPr>
          <p:cNvSpPr>
            <a:spLocks noGrp="1"/>
          </p:cNvSpPr>
          <p:nvPr>
            <p:ph type="body" sz="quarter" idx="13"/>
          </p:nvPr>
        </p:nvSpPr>
        <p:spPr/>
        <p:txBody>
          <a:bodyPr/>
          <a:lstStyle/>
          <a:p>
            <a:r>
              <a:rPr lang="en-VN" dirty="0"/>
              <a:t>1. Introduction</a:t>
            </a:r>
          </a:p>
        </p:txBody>
      </p:sp>
      <p:sp>
        <p:nvSpPr>
          <p:cNvPr id="4" name="Footer Placeholder 3">
            <a:extLst>
              <a:ext uri="{FF2B5EF4-FFF2-40B4-BE49-F238E27FC236}">
                <a16:creationId xmlns:a16="http://schemas.microsoft.com/office/drawing/2014/main" id="{E8DB3569-4620-0D41-BF44-E15BE3567BFF}"/>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931FDF6C-23B8-B048-8CBF-8293D74871B0}"/>
              </a:ext>
            </a:extLst>
          </p:cNvPr>
          <p:cNvSpPr>
            <a:spLocks noGrp="1"/>
          </p:cNvSpPr>
          <p:nvPr>
            <p:ph type="sldNum" sz="quarter" idx="4"/>
          </p:nvPr>
        </p:nvSpPr>
        <p:spPr/>
        <p:txBody>
          <a:bodyPr/>
          <a:lstStyle/>
          <a:p>
            <a:fld id="{6CFD69CD-9299-3A43-A681-11975F607E12}" type="slidenum">
              <a:rPr lang="en-VN" smtClean="0"/>
              <a:t>3</a:t>
            </a:fld>
            <a:endParaRPr lang="en-VN" dirty="0"/>
          </a:p>
        </p:txBody>
      </p:sp>
    </p:spTree>
    <p:extLst>
      <p:ext uri="{BB962C8B-B14F-4D97-AF65-F5344CB8AC3E}">
        <p14:creationId xmlns:p14="http://schemas.microsoft.com/office/powerpoint/2010/main" val="285820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6BC6B81C-B319-C643-863D-DCB3CC8A8E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2977" y="1962398"/>
            <a:ext cx="7318045" cy="2933204"/>
          </a:xfrm>
        </p:spPr>
      </p:pic>
      <p:sp>
        <p:nvSpPr>
          <p:cNvPr id="3" name="Text Placeholder 2">
            <a:extLst>
              <a:ext uri="{FF2B5EF4-FFF2-40B4-BE49-F238E27FC236}">
                <a16:creationId xmlns:a16="http://schemas.microsoft.com/office/drawing/2014/main" id="{A29086D1-1A66-DB4E-97C4-8A76F9444865}"/>
              </a:ext>
            </a:extLst>
          </p:cNvPr>
          <p:cNvSpPr>
            <a:spLocks noGrp="1"/>
          </p:cNvSpPr>
          <p:nvPr>
            <p:ph type="body" sz="quarter" idx="13"/>
          </p:nvPr>
        </p:nvSpPr>
        <p:spPr/>
        <p:txBody>
          <a:bodyPr/>
          <a:lstStyle/>
          <a:p>
            <a:r>
              <a:rPr lang="en-VN" dirty="0"/>
              <a:t>2. Les aspect techniques</a:t>
            </a:r>
          </a:p>
        </p:txBody>
      </p:sp>
      <p:sp>
        <p:nvSpPr>
          <p:cNvPr id="4" name="Footer Placeholder 3">
            <a:extLst>
              <a:ext uri="{FF2B5EF4-FFF2-40B4-BE49-F238E27FC236}">
                <a16:creationId xmlns:a16="http://schemas.microsoft.com/office/drawing/2014/main" id="{0762CCA7-CC29-1C48-910B-E2AC7C4907DB}"/>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64C407B6-DFA3-EF47-B553-E18469DA68A9}"/>
              </a:ext>
            </a:extLst>
          </p:cNvPr>
          <p:cNvSpPr>
            <a:spLocks noGrp="1"/>
          </p:cNvSpPr>
          <p:nvPr>
            <p:ph type="sldNum" sz="quarter" idx="4"/>
          </p:nvPr>
        </p:nvSpPr>
        <p:spPr/>
        <p:txBody>
          <a:bodyPr/>
          <a:lstStyle/>
          <a:p>
            <a:fld id="{6CFD69CD-9299-3A43-A681-11975F607E12}" type="slidenum">
              <a:rPr lang="en-VN" smtClean="0"/>
              <a:t>4</a:t>
            </a:fld>
            <a:endParaRPr lang="en-VN" dirty="0"/>
          </a:p>
        </p:txBody>
      </p:sp>
    </p:spTree>
    <p:extLst>
      <p:ext uri="{BB962C8B-B14F-4D97-AF65-F5344CB8AC3E}">
        <p14:creationId xmlns:p14="http://schemas.microsoft.com/office/powerpoint/2010/main" val="86030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A3E392-47E2-3849-B9D9-65707C29ED96}"/>
              </a:ext>
            </a:extLst>
          </p:cNvPr>
          <p:cNvSpPr>
            <a:spLocks noGrp="1"/>
          </p:cNvSpPr>
          <p:nvPr>
            <p:ph type="body" sz="quarter" idx="13"/>
          </p:nvPr>
        </p:nvSpPr>
        <p:spPr/>
        <p:txBody>
          <a:bodyPr/>
          <a:lstStyle/>
          <a:p>
            <a:r>
              <a:rPr lang="en-VN" dirty="0"/>
              <a:t>2. Les aspect techniques</a:t>
            </a:r>
          </a:p>
          <a:p>
            <a:endParaRPr lang="en-VN" dirty="0"/>
          </a:p>
        </p:txBody>
      </p:sp>
      <p:sp>
        <p:nvSpPr>
          <p:cNvPr id="4" name="Footer Placeholder 3">
            <a:extLst>
              <a:ext uri="{FF2B5EF4-FFF2-40B4-BE49-F238E27FC236}">
                <a16:creationId xmlns:a16="http://schemas.microsoft.com/office/drawing/2014/main" id="{5A3C9338-4B57-F748-B353-498E0DA13300}"/>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B61C0205-3A7C-CE4A-9C41-EC54BE59F8ED}"/>
              </a:ext>
            </a:extLst>
          </p:cNvPr>
          <p:cNvSpPr>
            <a:spLocks noGrp="1"/>
          </p:cNvSpPr>
          <p:nvPr>
            <p:ph type="sldNum" sz="quarter" idx="4"/>
          </p:nvPr>
        </p:nvSpPr>
        <p:spPr/>
        <p:txBody>
          <a:bodyPr/>
          <a:lstStyle/>
          <a:p>
            <a:fld id="{6CFD69CD-9299-3A43-A681-11975F607E12}" type="slidenum">
              <a:rPr lang="en-VN" smtClean="0"/>
              <a:t>5</a:t>
            </a:fld>
            <a:endParaRPr lang="en-VN" dirty="0"/>
          </a:p>
        </p:txBody>
      </p:sp>
      <p:pic>
        <p:nvPicPr>
          <p:cNvPr id="8" name="Picture 7" descr="A picture containing text, outdoor, snow, plane&#10;&#10;Description automatically generated">
            <a:extLst>
              <a:ext uri="{FF2B5EF4-FFF2-40B4-BE49-F238E27FC236}">
                <a16:creationId xmlns:a16="http://schemas.microsoft.com/office/drawing/2014/main" id="{8559B6E7-6FA9-F24C-A4B7-B1492FE8C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836" y="2271452"/>
            <a:ext cx="2315096" cy="2315096"/>
          </a:xfrm>
          <a:prstGeom prst="rect">
            <a:avLst/>
          </a:prstGeom>
        </p:spPr>
      </p:pic>
      <p:pic>
        <p:nvPicPr>
          <p:cNvPr id="10" name="Picture 9" descr="A picture containing text, outdoor, plane, mountain&#10;&#10;Description automatically generated">
            <a:extLst>
              <a:ext uri="{FF2B5EF4-FFF2-40B4-BE49-F238E27FC236}">
                <a16:creationId xmlns:a16="http://schemas.microsoft.com/office/drawing/2014/main" id="{FAC54D3C-B69A-8848-AF06-525CCC78D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8067" y="2271452"/>
            <a:ext cx="2315096" cy="2315096"/>
          </a:xfrm>
          <a:prstGeom prst="rect">
            <a:avLst/>
          </a:prstGeom>
        </p:spPr>
      </p:pic>
      <p:pic>
        <p:nvPicPr>
          <p:cNvPr id="9" name="final_60ae413a759a12006954c1e0_476783.mp4" descr="final_60ae413a759a12006954c1e0_476783.mp4">
            <a:hlinkClick r:id="" action="ppaction://media"/>
            <a:extLst>
              <a:ext uri="{FF2B5EF4-FFF2-40B4-BE49-F238E27FC236}">
                <a16:creationId xmlns:a16="http://schemas.microsoft.com/office/drawing/2014/main" id="{CE84B733-E6FE-834A-B7CF-2453E1811B4F}"/>
              </a:ext>
            </a:extLst>
          </p:cNvPr>
          <p:cNvPicPr>
            <a:picLocks noGrp="1" noChangeAspect="1"/>
          </p:cNvPicPr>
          <p:nvPr>
            <p:ph idx="1"/>
            <a:videoFile r:link="rId2"/>
            <p:extLst>
              <p:ext uri="{DAA4B4D4-6D71-4841-9C94-3DE7FCFB9230}">
                <p14:media xmlns:p14="http://schemas.microsoft.com/office/powerpoint/2010/main" r:embed="rId1">
                  <p14:bmkLst>
                    <p14:bmk name="Bookmark 1" time="8104"/>
                    <p14:bmk name="Bookmark 2" time="25017"/>
                  </p14:bmkLst>
                </p14:media>
              </p:ext>
            </p:extLst>
          </p:nvPr>
        </p:nvPicPr>
        <p:blipFill>
          <a:blip r:embed="rId7"/>
          <a:stretch>
            <a:fillRect/>
          </a:stretch>
        </p:blipFill>
        <p:spPr>
          <a:xfrm>
            <a:off x="2545457" y="1402457"/>
            <a:ext cx="4053085" cy="4053086"/>
          </a:xfrm>
        </p:spPr>
      </p:pic>
    </p:spTree>
    <p:extLst>
      <p:ext uri="{BB962C8B-B14F-4D97-AF65-F5344CB8AC3E}">
        <p14:creationId xmlns:p14="http://schemas.microsoft.com/office/powerpoint/2010/main" val="104321235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34"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MediaBookmark" delay="0">
                        <p:tgtEl>
                          <p14:bmkTgt spid="9" bmkName="Bookmark 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9"/>
                                            </p:tgtEl>
                                          </p:cBhvr>
                                        </p:cmd>
                                      </p:childTnLst>
                                    </p:cTn>
                                  </p:par>
                                </p:childTnLst>
                              </p:cTn>
                            </p:par>
                          </p:childTnLst>
                        </p:cTn>
                      </p:par>
                    </p:childTnLst>
                  </p:cTn>
                  <p:nextCondLst>
                    <p:cond evt="onMediaBookmark" delay="0">
                      <p:tgtEl>
                        <p14:bmkTgt spid="9" bmkName="Bookmark 1"/>
                      </p:tgtEl>
                    </p:cond>
                  </p:nextCondLst>
                </p:seq>
                <p:seq concurrent="1" nextAc="seek">
                  <p:cTn id="17" restart="whenNotActive" fill="hold" evtFilter="cancelBubble" nodeType="interactiveSeq">
                    <p:stCondLst>
                      <p:cond evt="onMediaBookmark" delay="0">
                        <p:tgtEl>
                          <p14:bmkTgt spid="9" bmkName="Bookmark 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9"/>
                                            </p:tgtEl>
                                          </p:cBhvr>
                                        </p:cmd>
                                      </p:childTnLst>
                                    </p:cTn>
                                  </p:par>
                                </p:childTnLst>
                              </p:cTn>
                            </p:par>
                          </p:childTnLst>
                        </p:cTn>
                      </p:par>
                    </p:childTnLst>
                  </p:cTn>
                  <p:nextCondLst>
                    <p:cond evt="onMediaBookmark" delay="0">
                      <p:tgtEl>
                        <p14:bmkTgt spid="9" bmkName="Bookmark 2"/>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34"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line chart&#10;&#10;Description automatically generated">
            <a:extLst>
              <a:ext uri="{FF2B5EF4-FFF2-40B4-BE49-F238E27FC236}">
                <a16:creationId xmlns:a16="http://schemas.microsoft.com/office/drawing/2014/main" id="{B0E7A012-5D84-CC45-BA5E-C7EBC5FAA0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42619" y="2128289"/>
            <a:ext cx="4197993" cy="3148495"/>
          </a:xfrm>
        </p:spPr>
      </p:pic>
      <p:sp>
        <p:nvSpPr>
          <p:cNvPr id="3" name="Text Placeholder 2">
            <a:extLst>
              <a:ext uri="{FF2B5EF4-FFF2-40B4-BE49-F238E27FC236}">
                <a16:creationId xmlns:a16="http://schemas.microsoft.com/office/drawing/2014/main" id="{66A3E392-47E2-3849-B9D9-65707C29ED96}"/>
              </a:ext>
            </a:extLst>
          </p:cNvPr>
          <p:cNvSpPr>
            <a:spLocks noGrp="1"/>
          </p:cNvSpPr>
          <p:nvPr>
            <p:ph type="body" sz="quarter" idx="13"/>
          </p:nvPr>
        </p:nvSpPr>
        <p:spPr/>
        <p:txBody>
          <a:bodyPr/>
          <a:lstStyle/>
          <a:p>
            <a:r>
              <a:rPr lang="en-VN" dirty="0"/>
              <a:t>2. Les aspect techniques</a:t>
            </a:r>
          </a:p>
          <a:p>
            <a:endParaRPr lang="en-VN" dirty="0"/>
          </a:p>
        </p:txBody>
      </p:sp>
      <p:sp>
        <p:nvSpPr>
          <p:cNvPr id="4" name="Footer Placeholder 3">
            <a:extLst>
              <a:ext uri="{FF2B5EF4-FFF2-40B4-BE49-F238E27FC236}">
                <a16:creationId xmlns:a16="http://schemas.microsoft.com/office/drawing/2014/main" id="{5A3C9338-4B57-F748-B353-498E0DA13300}"/>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B61C0205-3A7C-CE4A-9C41-EC54BE59F8ED}"/>
              </a:ext>
            </a:extLst>
          </p:cNvPr>
          <p:cNvSpPr>
            <a:spLocks noGrp="1"/>
          </p:cNvSpPr>
          <p:nvPr>
            <p:ph type="sldNum" sz="quarter" idx="4"/>
          </p:nvPr>
        </p:nvSpPr>
        <p:spPr/>
        <p:txBody>
          <a:bodyPr/>
          <a:lstStyle/>
          <a:p>
            <a:fld id="{6CFD69CD-9299-3A43-A681-11975F607E12}" type="slidenum">
              <a:rPr lang="en-VN" smtClean="0"/>
              <a:t>6</a:t>
            </a:fld>
            <a:endParaRPr lang="en-VN" dirty="0"/>
          </a:p>
        </p:txBody>
      </p:sp>
      <p:pic>
        <p:nvPicPr>
          <p:cNvPr id="9" name="Picture 8">
            <a:extLst>
              <a:ext uri="{FF2B5EF4-FFF2-40B4-BE49-F238E27FC236}">
                <a16:creationId xmlns:a16="http://schemas.microsoft.com/office/drawing/2014/main" id="{03AFD8FC-9D3D-9E40-8D47-8C41B14E5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04" y="2128289"/>
            <a:ext cx="4197993" cy="3148495"/>
          </a:xfrm>
          <a:prstGeom prst="rect">
            <a:avLst/>
          </a:prstGeom>
        </p:spPr>
      </p:pic>
    </p:spTree>
    <p:extLst>
      <p:ext uri="{BB962C8B-B14F-4D97-AF65-F5344CB8AC3E}">
        <p14:creationId xmlns:p14="http://schemas.microsoft.com/office/powerpoint/2010/main" val="232005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10;&#10;Description automatically generated">
            <a:extLst>
              <a:ext uri="{FF2B5EF4-FFF2-40B4-BE49-F238E27FC236}">
                <a16:creationId xmlns:a16="http://schemas.microsoft.com/office/drawing/2014/main" id="{65F5F181-A7D0-D644-AC2C-7919BB44DF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587" y="1333500"/>
            <a:ext cx="7175338" cy="4687888"/>
          </a:xfrm>
        </p:spPr>
      </p:pic>
      <p:sp>
        <p:nvSpPr>
          <p:cNvPr id="3" name="Text Placeholder 2">
            <a:extLst>
              <a:ext uri="{FF2B5EF4-FFF2-40B4-BE49-F238E27FC236}">
                <a16:creationId xmlns:a16="http://schemas.microsoft.com/office/drawing/2014/main" id="{E6D6023E-DEB7-6D4B-B52D-E19943D6BA67}"/>
              </a:ext>
            </a:extLst>
          </p:cNvPr>
          <p:cNvSpPr>
            <a:spLocks noGrp="1"/>
          </p:cNvSpPr>
          <p:nvPr>
            <p:ph type="body" sz="quarter" idx="13"/>
          </p:nvPr>
        </p:nvSpPr>
        <p:spPr/>
        <p:txBody>
          <a:bodyPr/>
          <a:lstStyle/>
          <a:p>
            <a:r>
              <a:rPr lang="en-VN" dirty="0"/>
              <a:t>3. Mathematics et Deep Learning</a:t>
            </a:r>
          </a:p>
        </p:txBody>
      </p:sp>
      <p:sp>
        <p:nvSpPr>
          <p:cNvPr id="4" name="Footer Placeholder 3">
            <a:extLst>
              <a:ext uri="{FF2B5EF4-FFF2-40B4-BE49-F238E27FC236}">
                <a16:creationId xmlns:a16="http://schemas.microsoft.com/office/drawing/2014/main" id="{F79057A2-9F7E-DD46-BDA1-2B7B3D016975}"/>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E9C66216-5DF9-4746-ACB3-DEEB97713FD2}"/>
              </a:ext>
            </a:extLst>
          </p:cNvPr>
          <p:cNvSpPr>
            <a:spLocks noGrp="1"/>
          </p:cNvSpPr>
          <p:nvPr>
            <p:ph type="sldNum" sz="quarter" idx="4"/>
          </p:nvPr>
        </p:nvSpPr>
        <p:spPr/>
        <p:txBody>
          <a:bodyPr/>
          <a:lstStyle/>
          <a:p>
            <a:fld id="{6CFD69CD-9299-3A43-A681-11975F607E12}" type="slidenum">
              <a:rPr lang="en-VN" smtClean="0"/>
              <a:t>7</a:t>
            </a:fld>
            <a:endParaRPr lang="en-VN" dirty="0"/>
          </a:p>
        </p:txBody>
      </p:sp>
    </p:spTree>
    <p:extLst>
      <p:ext uri="{BB962C8B-B14F-4D97-AF65-F5344CB8AC3E}">
        <p14:creationId xmlns:p14="http://schemas.microsoft.com/office/powerpoint/2010/main" val="3593045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244A14C9-FD3C-E74F-8AE6-B78DC99D7A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121" y="1333500"/>
            <a:ext cx="8216271" cy="4687888"/>
          </a:xfrm>
        </p:spPr>
      </p:pic>
      <p:sp>
        <p:nvSpPr>
          <p:cNvPr id="3" name="Text Placeholder 2">
            <a:extLst>
              <a:ext uri="{FF2B5EF4-FFF2-40B4-BE49-F238E27FC236}">
                <a16:creationId xmlns:a16="http://schemas.microsoft.com/office/drawing/2014/main" id="{5D57C11F-BBEB-B54D-AC23-2EE53AB9019B}"/>
              </a:ext>
            </a:extLst>
          </p:cNvPr>
          <p:cNvSpPr>
            <a:spLocks noGrp="1"/>
          </p:cNvSpPr>
          <p:nvPr>
            <p:ph type="body" sz="quarter" idx="13"/>
          </p:nvPr>
        </p:nvSpPr>
        <p:spPr/>
        <p:txBody>
          <a:bodyPr/>
          <a:lstStyle/>
          <a:p>
            <a:r>
              <a:rPr lang="en-VN" dirty="0"/>
              <a:t>3. Mathematics et Deep Learning</a:t>
            </a:r>
          </a:p>
        </p:txBody>
      </p:sp>
      <p:sp>
        <p:nvSpPr>
          <p:cNvPr id="4" name="Footer Placeholder 3">
            <a:extLst>
              <a:ext uri="{FF2B5EF4-FFF2-40B4-BE49-F238E27FC236}">
                <a16:creationId xmlns:a16="http://schemas.microsoft.com/office/drawing/2014/main" id="{697C7BE2-F30E-874E-86ED-9DD81FDD25B4}"/>
              </a:ext>
            </a:extLst>
          </p:cNvPr>
          <p:cNvSpPr>
            <a:spLocks noGrp="1"/>
          </p:cNvSpPr>
          <p:nvPr>
            <p:ph type="ftr" sz="quarter" idx="14"/>
          </p:nvPr>
        </p:nvSpPr>
        <p:spPr/>
        <p:txBody>
          <a:bodyPr/>
          <a:lstStyle/>
          <a:p>
            <a:r>
              <a:rPr lang="en-VN"/>
              <a:t>Deep Image Prior – VO Van Nghia – PHAM Tuan Kiet</a:t>
            </a:r>
            <a:endParaRPr lang="en-VN" dirty="0"/>
          </a:p>
        </p:txBody>
      </p:sp>
      <p:sp>
        <p:nvSpPr>
          <p:cNvPr id="5" name="Slide Number Placeholder 4">
            <a:extLst>
              <a:ext uri="{FF2B5EF4-FFF2-40B4-BE49-F238E27FC236}">
                <a16:creationId xmlns:a16="http://schemas.microsoft.com/office/drawing/2014/main" id="{894A170D-8BE7-984B-8038-AE5FA4A8FA37}"/>
              </a:ext>
            </a:extLst>
          </p:cNvPr>
          <p:cNvSpPr>
            <a:spLocks noGrp="1"/>
          </p:cNvSpPr>
          <p:nvPr>
            <p:ph type="sldNum" sz="quarter" idx="4"/>
          </p:nvPr>
        </p:nvSpPr>
        <p:spPr/>
        <p:txBody>
          <a:bodyPr/>
          <a:lstStyle/>
          <a:p>
            <a:fld id="{6CFD69CD-9299-3A43-A681-11975F607E12}" type="slidenum">
              <a:rPr lang="en-VN" smtClean="0"/>
              <a:t>8</a:t>
            </a:fld>
            <a:endParaRPr lang="en-VN" dirty="0"/>
          </a:p>
        </p:txBody>
      </p:sp>
    </p:spTree>
    <p:extLst>
      <p:ext uri="{BB962C8B-B14F-4D97-AF65-F5344CB8AC3E}">
        <p14:creationId xmlns:p14="http://schemas.microsoft.com/office/powerpoint/2010/main" val="430872466"/>
      </p:ext>
    </p:extLst>
  </p:cSld>
  <p:clrMapOvr>
    <a:masterClrMapping/>
  </p:clrMapOvr>
</p:sld>
</file>

<file path=ppt/theme/theme1.xml><?xml version="1.0" encoding="utf-8"?>
<a:theme xmlns:a="http://schemas.openxmlformats.org/drawingml/2006/main" name="Institution">
  <a:themeElements>
    <a:clrScheme name="Charte INSA">
      <a:dk1>
        <a:srgbClr val="4F4D50"/>
      </a:dk1>
      <a:lt1>
        <a:sysClr val="window" lastClr="FFFFFF"/>
      </a:lt1>
      <a:dk2>
        <a:srgbClr val="E42618"/>
      </a:dk2>
      <a:lt2>
        <a:srgbClr val="EEECE1"/>
      </a:lt2>
      <a:accent1>
        <a:srgbClr val="E29100"/>
      </a:accent1>
      <a:accent2>
        <a:srgbClr val="004D6F"/>
      </a:accent2>
      <a:accent3>
        <a:srgbClr val="9D1747"/>
      </a:accent3>
      <a:accent4>
        <a:srgbClr val="208998"/>
      </a:accent4>
      <a:accent5>
        <a:srgbClr val="866D5F"/>
      </a:accent5>
      <a:accent6>
        <a:srgbClr val="81989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1579</TotalTime>
  <Words>1522</Words>
  <Application>Microsoft Macintosh PowerPoint</Application>
  <PresentationFormat>On-screen Show (4:3)</PresentationFormat>
  <Paragraphs>91</Paragraphs>
  <Slides>15</Slides>
  <Notes>13</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Institution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Seb</dc:creator>
  <cp:lastModifiedBy>Vo Van Nghia</cp:lastModifiedBy>
  <cp:revision>152</cp:revision>
  <dcterms:created xsi:type="dcterms:W3CDTF">2012-05-04T07:41:45Z</dcterms:created>
  <dcterms:modified xsi:type="dcterms:W3CDTF">2021-05-26T14:22:28Z</dcterms:modified>
</cp:coreProperties>
</file>